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64" r:id="rId12"/>
    <p:sldId id="268" r:id="rId13"/>
    <p:sldId id="271" r:id="rId14"/>
    <p:sldId id="267" r:id="rId15"/>
  </p:sldIdLst>
  <p:sldSz cx="18288000" cy="10287000"/>
  <p:notesSz cx="6858000" cy="9144000"/>
  <p:embeddedFontLst>
    <p:embeddedFont>
      <p:font typeface="Frutiger" panose="020B0604020202020204" charset="0"/>
      <p:regular r:id="rId17"/>
    </p:embeddedFont>
    <p:embeddedFont>
      <p:font typeface="Frutiger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F6D97-AE79-4319-A612-852611BCB67C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F854E-76CC-4023-888F-CE68A577C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0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.svg"/><Relationship Id="rId4" Type="http://schemas.openxmlformats.org/officeDocument/2006/relationships/image" Target="../media/image34.sv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4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3D80B-2401-63F7-A106-FA01070CF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7C4E8F2-E6D4-7513-181C-B0880B2ECEFC}"/>
              </a:ext>
            </a:extLst>
          </p:cNvPr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436E4EA-014C-3ADC-C1CB-FB0A0B3B38EF}"/>
              </a:ext>
            </a:extLst>
          </p:cNvPr>
          <p:cNvSpPr/>
          <p:nvPr/>
        </p:nvSpPr>
        <p:spPr>
          <a:xfrm>
            <a:off x="15127578" y="420634"/>
            <a:ext cx="2702701" cy="1290773"/>
          </a:xfrm>
          <a:custGeom>
            <a:avLst/>
            <a:gdLst/>
            <a:ahLst/>
            <a:cxnLst/>
            <a:rect l="l" t="t" r="r" b="b"/>
            <a:pathLst>
              <a:path w="2702701" h="1290773">
                <a:moveTo>
                  <a:pt x="0" y="0"/>
                </a:moveTo>
                <a:lnTo>
                  <a:pt x="2702702" y="0"/>
                </a:lnTo>
                <a:lnTo>
                  <a:pt x="2702702" y="1290773"/>
                </a:lnTo>
                <a:lnTo>
                  <a:pt x="0" y="12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566AFF4-A4FE-CE68-6EF6-3B424FBE6568}"/>
              </a:ext>
            </a:extLst>
          </p:cNvPr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983171F1-C9C7-3D9B-C4A7-F1AD855589C7}"/>
              </a:ext>
            </a:extLst>
          </p:cNvPr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50" b="1" dirty="0">
                <a:solidFill>
                  <a:srgbClr val="005EB8"/>
                </a:solidFill>
                <a:latin typeface="Frutiger Bold"/>
                <a:sym typeface="Frutiger Bold"/>
              </a:rPr>
              <a:t>Discussion Summary</a:t>
            </a:r>
            <a:endParaRPr lang="en-US" dirty="0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1E66063D-0C05-6228-8E57-77D102612048}"/>
              </a:ext>
            </a:extLst>
          </p:cNvPr>
          <p:cNvSpPr txBox="1"/>
          <p:nvPr/>
        </p:nvSpPr>
        <p:spPr>
          <a:xfrm>
            <a:off x="1969723" y="2235128"/>
            <a:ext cx="14988880" cy="828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2800" b="1" dirty="0">
                <a:latin typeface="Frutiger Bold"/>
                <a:ea typeface="+mn-lt"/>
                <a:cs typeface="+mn-lt"/>
                <a:sym typeface="Frutiger Bold"/>
              </a:rPr>
              <a:t>Effective engagement with MPs can help NHS leaders secure support for local priorities. Here is some advice on building a good relationship with you MPs:</a:t>
            </a:r>
            <a:br>
              <a:rPr lang="en-US" sz="2800" b="1" dirty="0">
                <a:latin typeface="Frutiger Bold"/>
                <a:ea typeface="+mn-lt"/>
                <a:cs typeface="+mn-lt"/>
              </a:rPr>
            </a:br>
            <a:r>
              <a:rPr lang="en-US" sz="2800" b="1" dirty="0">
                <a:latin typeface="Frutiger Bold"/>
                <a:ea typeface="+mn-lt"/>
                <a:cs typeface="+mn-lt"/>
                <a:sym typeface="Frutiger Bold"/>
              </a:rPr>
              <a:t>✅ Understand MPs’ Priorities: Get to know their personal and party interests to get an idea of what a successful collaboration could look like</a:t>
            </a:r>
            <a:br>
              <a:rPr lang="en-US" sz="2800" b="1" dirty="0">
                <a:latin typeface="Frutiger Bold"/>
                <a:ea typeface="+mn-lt"/>
                <a:cs typeface="+mn-lt"/>
              </a:rPr>
            </a:br>
            <a:r>
              <a:rPr lang="en-US" sz="2800" b="1" dirty="0">
                <a:latin typeface="Frutiger Bold"/>
                <a:ea typeface="+mn-lt"/>
                <a:cs typeface="+mn-lt"/>
                <a:sym typeface="Frutiger Bold"/>
              </a:rPr>
              <a:t>✅ Proactive Communication: Take the initiative to keep MPs informed and share good news they can amplify.</a:t>
            </a:r>
            <a:br>
              <a:rPr lang="en-US" sz="2800" b="1" dirty="0">
                <a:latin typeface="Frutiger Bold"/>
                <a:ea typeface="+mn-lt"/>
                <a:cs typeface="+mn-lt"/>
              </a:rPr>
            </a:br>
            <a:r>
              <a:rPr lang="en-US" sz="2800" b="1" dirty="0">
                <a:latin typeface="Frutiger Bold"/>
                <a:ea typeface="+mn-lt"/>
                <a:cs typeface="+mn-lt"/>
                <a:sym typeface="Frutiger Bold"/>
              </a:rPr>
              <a:t>✅ Local vs. National Balance: Engage MPs early, especially if national plans may conflict with local needs, positioning them as ambassadors for your initiatives.</a:t>
            </a:r>
            <a:br>
              <a:rPr lang="en-US" sz="2800" b="1" dirty="0">
                <a:latin typeface="Frutiger Bold"/>
                <a:ea typeface="+mn-lt"/>
                <a:cs typeface="+mn-lt"/>
              </a:rPr>
            </a:br>
            <a:r>
              <a:rPr lang="en-US" sz="2800" b="1" dirty="0">
                <a:latin typeface="Frutiger Bold"/>
                <a:ea typeface="+mn-lt"/>
                <a:cs typeface="+mn-lt"/>
                <a:sym typeface="Frutiger Bold"/>
              </a:rPr>
              <a:t>✅ Leverage Regional Networks: Work with senior and devolved politicians in the region to unlock support for local projects.</a:t>
            </a:r>
            <a:br>
              <a:rPr lang="en-US" sz="2800" b="1" dirty="0">
                <a:latin typeface="Frutiger Bold"/>
                <a:ea typeface="+mn-lt"/>
                <a:cs typeface="+mn-lt"/>
              </a:rPr>
            </a:br>
            <a:r>
              <a:rPr lang="en-US" sz="2800" b="1">
                <a:latin typeface="Frutiger Bold"/>
                <a:ea typeface="+mn-lt"/>
                <a:cs typeface="+mn-lt"/>
                <a:sym typeface="Frutiger Bold"/>
              </a:rPr>
              <a:t>✅ Demystify the NHS: Avoid jargon; simplify complex issues so MPs can better </a:t>
            </a:r>
            <a:r>
              <a:rPr lang="en-US" sz="2800" b="1" dirty="0">
                <a:latin typeface="Frutiger Bold"/>
                <a:ea typeface="+mn-lt"/>
                <a:cs typeface="+mn-lt"/>
                <a:sym typeface="Frutiger Bold"/>
              </a:rPr>
              <a:t>understand and support your work.</a:t>
            </a:r>
            <a:br>
              <a:rPr lang="en-US" sz="3600" b="1" dirty="0">
                <a:solidFill>
                  <a:srgbClr val="000000"/>
                </a:solidFill>
                <a:latin typeface="Frutiger Bold"/>
                <a:ea typeface="+mn-lt"/>
                <a:cs typeface="+mn-lt"/>
                <a:sym typeface="Frutiger Bold"/>
              </a:rPr>
            </a:br>
            <a:endParaRPr lang="en-US" sz="3600" b="1">
              <a:latin typeface="Frutiger Bold"/>
            </a:endParaRPr>
          </a:p>
        </p:txBody>
      </p:sp>
    </p:spTree>
    <p:extLst>
      <p:ext uri="{BB962C8B-B14F-4D97-AF65-F5344CB8AC3E}">
        <p14:creationId xmlns:p14="http://schemas.microsoft.com/office/powerpoint/2010/main" val="135025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25718" y="515208"/>
            <a:ext cx="3019933" cy="1442278"/>
          </a:xfrm>
          <a:custGeom>
            <a:avLst/>
            <a:gdLst/>
            <a:ahLst/>
            <a:cxnLst/>
            <a:rect l="l" t="t" r="r" b="b"/>
            <a:pathLst>
              <a:path w="3019933" h="1442278">
                <a:moveTo>
                  <a:pt x="0" y="0"/>
                </a:moveTo>
                <a:lnTo>
                  <a:pt x="3019933" y="0"/>
                </a:lnTo>
                <a:lnTo>
                  <a:pt x="3019933" y="1442279"/>
                </a:lnTo>
                <a:lnTo>
                  <a:pt x="0" y="1442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373560"/>
            <a:ext cx="2121758" cy="1913440"/>
          </a:xfrm>
          <a:custGeom>
            <a:avLst/>
            <a:gdLst/>
            <a:ahLst/>
            <a:cxnLst/>
            <a:rect l="l" t="t" r="r" b="b"/>
            <a:pathLst>
              <a:path w="2121758" h="1913440">
                <a:moveTo>
                  <a:pt x="0" y="0"/>
                </a:moveTo>
                <a:lnTo>
                  <a:pt x="2121758" y="0"/>
                </a:lnTo>
                <a:lnTo>
                  <a:pt x="2121758" y="1913440"/>
                </a:lnTo>
                <a:lnTo>
                  <a:pt x="0" y="191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121758" y="2857500"/>
          <a:ext cx="15137543" cy="1989272"/>
        </p:xfrm>
        <a:graphic>
          <a:graphicData uri="http://schemas.openxmlformats.org/drawingml/2006/table">
            <a:tbl>
              <a:tblPr/>
              <a:tblGrid>
                <a:gridCol w="344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8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8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8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51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Group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9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1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9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2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9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3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9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4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9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5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9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8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Conversation 1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Tim Loughton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Matt Warman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Steve Brine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Paul Williams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Holly Lynch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88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Conversation 2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John Leech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Lia Nici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Holly Lynch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John Stevenson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Matt Warman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121758" y="5143500"/>
          <a:ext cx="15137541" cy="2092995"/>
        </p:xfrm>
        <a:graphic>
          <a:graphicData uri="http://schemas.openxmlformats.org/drawingml/2006/table">
            <a:tbl>
              <a:tblPr/>
              <a:tblGrid>
                <a:gridCol w="344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2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5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7665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Group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6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7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8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9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65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Conversation 1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John Leech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Lia Nici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John Stevenson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Charlotte Atkins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65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Conversation 2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Tim Loughton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Paul Williams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Charlotte Atkins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Steve Brine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069978" y="897981"/>
            <a:ext cx="14165706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Groups For Conversations With </a:t>
            </a:r>
          </a:p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Parliamentarians​</a:t>
            </a:r>
          </a:p>
        </p:txBody>
      </p:sp>
      <p:sp>
        <p:nvSpPr>
          <p:cNvPr id="7" name="Freeform 7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25718" y="515208"/>
            <a:ext cx="3019933" cy="1442278"/>
          </a:xfrm>
          <a:custGeom>
            <a:avLst/>
            <a:gdLst/>
            <a:ahLst/>
            <a:cxnLst/>
            <a:rect l="l" t="t" r="r" b="b"/>
            <a:pathLst>
              <a:path w="3019933" h="1442278">
                <a:moveTo>
                  <a:pt x="0" y="0"/>
                </a:moveTo>
                <a:lnTo>
                  <a:pt x="3019933" y="0"/>
                </a:lnTo>
                <a:lnTo>
                  <a:pt x="3019933" y="1442279"/>
                </a:lnTo>
                <a:lnTo>
                  <a:pt x="0" y="1442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373560"/>
            <a:ext cx="2121758" cy="1913440"/>
          </a:xfrm>
          <a:custGeom>
            <a:avLst/>
            <a:gdLst/>
            <a:ahLst/>
            <a:cxnLst/>
            <a:rect l="l" t="t" r="r" b="b"/>
            <a:pathLst>
              <a:path w="2121758" h="1913440">
                <a:moveTo>
                  <a:pt x="0" y="0"/>
                </a:moveTo>
                <a:lnTo>
                  <a:pt x="2121758" y="0"/>
                </a:lnTo>
                <a:lnTo>
                  <a:pt x="2121758" y="1913440"/>
                </a:lnTo>
                <a:lnTo>
                  <a:pt x="0" y="191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0879" y="1890812"/>
            <a:ext cx="16684772" cy="38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endParaRPr/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Former Conservative MP for Winchester, Health Minister and Chair, Health and Care Select Committee​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Frutiger Bold"/>
              <a:ea typeface="Frutiger Bold"/>
              <a:cs typeface="Frutiger Bold"/>
              <a:sym typeface="Frutiger Bold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Host of </a:t>
            </a:r>
            <a:r>
              <a:rPr lang="en-US" sz="3600" b="1" i="1">
                <a:solidFill>
                  <a:srgbClr val="000000"/>
                </a:solidFill>
                <a:latin typeface="Frutiger Bold Italics"/>
                <a:ea typeface="Frutiger Bold Italics"/>
                <a:cs typeface="Frutiger Bold Italics"/>
                <a:sym typeface="Frutiger Bold Italics"/>
              </a:rPr>
              <a:t>Prevention is the new cure</a:t>
            </a: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 health and politics podcast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Frutiger Bold"/>
              <a:ea typeface="Frutiger Bold"/>
              <a:cs typeface="Frutiger Bold"/>
              <a:sym typeface="Frutige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Steve Brine</a:t>
            </a:r>
          </a:p>
        </p:txBody>
      </p:sp>
      <p:sp>
        <p:nvSpPr>
          <p:cNvPr id="6" name="Freeform 6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4BE9-0889-E1EC-BB6F-FE0098FD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188FEA-2B84-67C4-3C8F-A2E66EE1FFEE}"/>
              </a:ext>
            </a:extLst>
          </p:cNvPr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051FEC4-B56F-DE74-A5F9-4351CF80B824}"/>
              </a:ext>
            </a:extLst>
          </p:cNvPr>
          <p:cNvSpPr/>
          <p:nvPr/>
        </p:nvSpPr>
        <p:spPr>
          <a:xfrm>
            <a:off x="15127578" y="420634"/>
            <a:ext cx="2702701" cy="1290773"/>
          </a:xfrm>
          <a:custGeom>
            <a:avLst/>
            <a:gdLst/>
            <a:ahLst/>
            <a:cxnLst/>
            <a:rect l="l" t="t" r="r" b="b"/>
            <a:pathLst>
              <a:path w="2702701" h="1290773">
                <a:moveTo>
                  <a:pt x="0" y="0"/>
                </a:moveTo>
                <a:lnTo>
                  <a:pt x="2702702" y="0"/>
                </a:lnTo>
                <a:lnTo>
                  <a:pt x="2702702" y="1290773"/>
                </a:lnTo>
                <a:lnTo>
                  <a:pt x="0" y="12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F308766-14BD-CB0E-1F24-3908BA56C166}"/>
              </a:ext>
            </a:extLst>
          </p:cNvPr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3C14271C-A35D-B979-1B26-BE04603F6A48}"/>
              </a:ext>
            </a:extLst>
          </p:cNvPr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50" b="1" dirty="0">
                <a:solidFill>
                  <a:srgbClr val="005EB8"/>
                </a:solidFill>
                <a:latin typeface="Frutiger Bold"/>
                <a:sym typeface="Frutiger Bold"/>
              </a:rPr>
              <a:t>Discussion Summary</a:t>
            </a:r>
            <a:endParaRPr lang="en-US" dirty="0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03F85E7B-0056-11EE-A50D-B97C23D13AA9}"/>
              </a:ext>
            </a:extLst>
          </p:cNvPr>
          <p:cNvSpPr txBox="1"/>
          <p:nvPr/>
        </p:nvSpPr>
        <p:spPr>
          <a:xfrm>
            <a:off x="1494120" y="2213562"/>
            <a:ext cx="7064080" cy="733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rutiger Bold"/>
                <a:ea typeface="+mn-lt"/>
                <a:cs typeface="+mn-lt"/>
              </a:rPr>
              <a:t>Today’s Power of Political Partnerships masterclass offered invaluable insights from MPs on how NHS leaders can build meaningful, proactive relationships with political figures. Here are some key takeaways: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Frutiger Bold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Build relationships early – </a:t>
            </a:r>
            <a:r>
              <a:rPr lang="en-US" sz="2000" dirty="0">
                <a:latin typeface="Frutiger Bold"/>
                <a:ea typeface="+mn-lt"/>
                <a:cs typeface="+mn-lt"/>
              </a:rPr>
              <a:t>Don’t wait for a crisis. Engaging with MPs in positive circumstances creates a foundation for mutual benefit.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Do your research –</a:t>
            </a:r>
            <a:r>
              <a:rPr lang="en-US" sz="2000" dirty="0">
                <a:latin typeface="Frutiger Bold"/>
                <a:ea typeface="+mn-lt"/>
                <a:cs typeface="+mn-lt"/>
              </a:rPr>
              <a:t> Before meeting an MP, understand their political stance and priorities using publicly available information.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Use parliamentary assistants – </a:t>
            </a:r>
            <a:r>
              <a:rPr lang="en-US" sz="2000" dirty="0">
                <a:latin typeface="Frutiger Bold"/>
                <a:ea typeface="+mn-lt"/>
                <a:cs typeface="+mn-lt"/>
              </a:rPr>
              <a:t>They can advise on the best ways to contact MPs and help establish a structured communication plan.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Remember MPs are patients too –</a:t>
            </a:r>
            <a:r>
              <a:rPr lang="en-US" sz="2000" dirty="0">
                <a:latin typeface="Frutiger Bold"/>
                <a:ea typeface="+mn-lt"/>
                <a:cs typeface="+mn-lt"/>
              </a:rPr>
              <a:t> Their views are often shaped by personal experiences with the NHS.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618B9188-23B0-AD9E-872E-FB07124F4087}"/>
              </a:ext>
            </a:extLst>
          </p:cNvPr>
          <p:cNvSpPr txBox="1"/>
          <p:nvPr/>
        </p:nvSpPr>
        <p:spPr>
          <a:xfrm>
            <a:off x="8826573" y="2213562"/>
            <a:ext cx="8422740" cy="7796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Keep engagement simple and action-focused – </a:t>
            </a:r>
            <a:r>
              <a:rPr lang="en-US" sz="2000" dirty="0">
                <a:latin typeface="Frutiger Bold"/>
                <a:ea typeface="+mn-lt"/>
                <a:cs typeface="+mn-lt"/>
              </a:rPr>
              <a:t>Offer clear, concise information and suggestions on how they can support your work.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Keep MPs informed – </a:t>
            </a:r>
            <a:r>
              <a:rPr lang="en-US" sz="2000" dirty="0">
                <a:latin typeface="Frutiger Bold"/>
                <a:ea typeface="+mn-lt"/>
                <a:cs typeface="+mn-lt"/>
              </a:rPr>
              <a:t>They prefer to hear news—good or bad—directly from you rather than second-hand. This builds trust and transparency.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Be persistent – </a:t>
            </a:r>
            <a:r>
              <a:rPr lang="en-US" sz="2000" dirty="0">
                <a:latin typeface="Frutiger Bold"/>
                <a:ea typeface="+mn-lt"/>
                <a:cs typeface="+mn-lt"/>
              </a:rPr>
              <a:t>New MPs, in particular, can be overwhelmed, and messages may get lost. Keep reaching out. They do want to hear from NHS </a:t>
            </a:r>
            <a:r>
              <a:rPr lang="en-US" sz="2000" err="1">
                <a:latin typeface="Frutiger Bold"/>
                <a:ea typeface="+mn-lt"/>
                <a:cs typeface="+mn-lt"/>
              </a:rPr>
              <a:t>organisations</a:t>
            </a:r>
            <a:r>
              <a:rPr lang="en-US" sz="2000" dirty="0">
                <a:latin typeface="Frutiger Bold"/>
                <a:ea typeface="+mn-lt"/>
                <a:cs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Establish a key point of contact – </a:t>
            </a:r>
            <a:r>
              <a:rPr lang="en-US" sz="2000" dirty="0">
                <a:latin typeface="Frutiger Bold"/>
                <a:ea typeface="+mn-lt"/>
                <a:cs typeface="+mn-lt"/>
              </a:rPr>
              <a:t>Ensure MPs know who they can reach out to within your </a:t>
            </a:r>
            <a:r>
              <a:rPr lang="en-US" sz="2000" dirty="0" err="1">
                <a:latin typeface="Frutiger Bold"/>
                <a:ea typeface="+mn-lt"/>
                <a:cs typeface="+mn-lt"/>
              </a:rPr>
              <a:t>organisation</a:t>
            </a:r>
            <a:r>
              <a:rPr lang="en-US" sz="2000" dirty="0">
                <a:latin typeface="Frutiger Bold"/>
                <a:ea typeface="+mn-lt"/>
                <a:cs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Clarify your ask –</a:t>
            </a:r>
            <a:r>
              <a:rPr lang="en-US" sz="2000" dirty="0">
                <a:latin typeface="Frutiger Bold"/>
                <a:ea typeface="+mn-lt"/>
                <a:cs typeface="+mn-lt"/>
              </a:rPr>
              <a:t> MPs may not have executive power, but they can influence debates, bring stakeholders together, and communicate with the public.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Frutiger Bold"/>
                <a:ea typeface="+mn-lt"/>
                <a:cs typeface="+mn-lt"/>
              </a:rPr>
              <a:t>Time your engagement strategically – </a:t>
            </a:r>
            <a:r>
              <a:rPr lang="en-US" sz="2000" dirty="0">
                <a:latin typeface="Frutiger Bold"/>
                <a:ea typeface="+mn-lt"/>
                <a:cs typeface="+mn-lt"/>
              </a:rPr>
              <a:t>Stay aware of political events and debates. Well-timed, evidence-based insights from NHS leaders to local politicians can shape discussions and policymaking.</a:t>
            </a:r>
            <a:br>
              <a:rPr lang="en-US" sz="2000" b="1" dirty="0">
                <a:latin typeface="Frutiger Bold"/>
                <a:ea typeface="+mn-lt"/>
                <a:cs typeface="+mn-lt"/>
              </a:rPr>
            </a:br>
            <a:endParaRPr lang="en-US" sz="2000" b="1" dirty="0">
              <a:latin typeface="Frutiger Bol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18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25718" y="515208"/>
            <a:ext cx="3019933" cy="1442278"/>
          </a:xfrm>
          <a:custGeom>
            <a:avLst/>
            <a:gdLst/>
            <a:ahLst/>
            <a:cxnLst/>
            <a:rect l="l" t="t" r="r" b="b"/>
            <a:pathLst>
              <a:path w="3019933" h="1442278">
                <a:moveTo>
                  <a:pt x="0" y="0"/>
                </a:moveTo>
                <a:lnTo>
                  <a:pt x="3019933" y="0"/>
                </a:lnTo>
                <a:lnTo>
                  <a:pt x="3019933" y="1442279"/>
                </a:lnTo>
                <a:lnTo>
                  <a:pt x="0" y="1442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9460965" y="4062192"/>
            <a:ext cx="3891620" cy="3893321"/>
            <a:chOff x="0" y="0"/>
            <a:chExt cx="503223" cy="5034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223" cy="503442"/>
            </a:xfrm>
            <a:custGeom>
              <a:avLst/>
              <a:gdLst/>
              <a:ahLst/>
              <a:cxnLst/>
              <a:rect l="l" t="t" r="r" b="b"/>
              <a:pathLst>
                <a:path w="503223" h="503442">
                  <a:moveTo>
                    <a:pt x="23873" y="0"/>
                  </a:moveTo>
                  <a:lnTo>
                    <a:pt x="479350" y="0"/>
                  </a:lnTo>
                  <a:cubicBezTo>
                    <a:pt x="485681" y="0"/>
                    <a:pt x="491753" y="2515"/>
                    <a:pt x="496230" y="6992"/>
                  </a:cubicBezTo>
                  <a:cubicBezTo>
                    <a:pt x="500707" y="11469"/>
                    <a:pt x="503223" y="17541"/>
                    <a:pt x="503223" y="23873"/>
                  </a:cubicBezTo>
                  <a:lnTo>
                    <a:pt x="503223" y="479570"/>
                  </a:lnTo>
                  <a:cubicBezTo>
                    <a:pt x="503223" y="492754"/>
                    <a:pt x="492534" y="503442"/>
                    <a:pt x="479350" y="503442"/>
                  </a:cubicBezTo>
                  <a:lnTo>
                    <a:pt x="23873" y="503442"/>
                  </a:lnTo>
                  <a:cubicBezTo>
                    <a:pt x="17541" y="503442"/>
                    <a:pt x="11469" y="500927"/>
                    <a:pt x="6992" y="496450"/>
                  </a:cubicBezTo>
                  <a:cubicBezTo>
                    <a:pt x="2515" y="491973"/>
                    <a:pt x="0" y="485901"/>
                    <a:pt x="0" y="479570"/>
                  </a:cubicBezTo>
                  <a:lnTo>
                    <a:pt x="0" y="23873"/>
                  </a:lnTo>
                  <a:cubicBezTo>
                    <a:pt x="0" y="17541"/>
                    <a:pt x="2515" y="11469"/>
                    <a:pt x="6992" y="6992"/>
                  </a:cubicBezTo>
                  <a:cubicBezTo>
                    <a:pt x="11469" y="2515"/>
                    <a:pt x="17541" y="0"/>
                    <a:pt x="23873" y="0"/>
                  </a:cubicBezTo>
                  <a:close/>
                </a:path>
              </a:pathLst>
            </a:custGeom>
            <a:solidFill>
              <a:srgbClr val="005E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3223" cy="541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808755" y="4050836"/>
            <a:ext cx="3891620" cy="3893321"/>
            <a:chOff x="0" y="0"/>
            <a:chExt cx="503223" cy="5034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3223" cy="503442"/>
            </a:xfrm>
            <a:custGeom>
              <a:avLst/>
              <a:gdLst/>
              <a:ahLst/>
              <a:cxnLst/>
              <a:rect l="l" t="t" r="r" b="b"/>
              <a:pathLst>
                <a:path w="503223" h="503442">
                  <a:moveTo>
                    <a:pt x="23873" y="0"/>
                  </a:moveTo>
                  <a:lnTo>
                    <a:pt x="479350" y="0"/>
                  </a:lnTo>
                  <a:cubicBezTo>
                    <a:pt x="485681" y="0"/>
                    <a:pt x="491753" y="2515"/>
                    <a:pt x="496230" y="6992"/>
                  </a:cubicBezTo>
                  <a:cubicBezTo>
                    <a:pt x="500707" y="11469"/>
                    <a:pt x="503223" y="17541"/>
                    <a:pt x="503223" y="23873"/>
                  </a:cubicBezTo>
                  <a:lnTo>
                    <a:pt x="503223" y="479570"/>
                  </a:lnTo>
                  <a:cubicBezTo>
                    <a:pt x="503223" y="492754"/>
                    <a:pt x="492534" y="503442"/>
                    <a:pt x="479350" y="503442"/>
                  </a:cubicBezTo>
                  <a:lnTo>
                    <a:pt x="23873" y="503442"/>
                  </a:lnTo>
                  <a:cubicBezTo>
                    <a:pt x="17541" y="503442"/>
                    <a:pt x="11469" y="500927"/>
                    <a:pt x="6992" y="496450"/>
                  </a:cubicBezTo>
                  <a:cubicBezTo>
                    <a:pt x="2515" y="491973"/>
                    <a:pt x="0" y="485901"/>
                    <a:pt x="0" y="479570"/>
                  </a:cubicBezTo>
                  <a:lnTo>
                    <a:pt x="0" y="23873"/>
                  </a:lnTo>
                  <a:cubicBezTo>
                    <a:pt x="0" y="17541"/>
                    <a:pt x="2515" y="11469"/>
                    <a:pt x="6992" y="6992"/>
                  </a:cubicBezTo>
                  <a:cubicBezTo>
                    <a:pt x="11469" y="2515"/>
                    <a:pt x="17541" y="0"/>
                    <a:pt x="23873" y="0"/>
                  </a:cubicBezTo>
                  <a:close/>
                </a:path>
              </a:pathLst>
            </a:custGeom>
            <a:solidFill>
              <a:srgbClr val="41B6E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03223" cy="541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53549" y="4314080"/>
            <a:ext cx="3377168" cy="3377168"/>
            <a:chOff x="0" y="0"/>
            <a:chExt cx="4502891" cy="45028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02891" cy="4502891"/>
            </a:xfrm>
            <a:custGeom>
              <a:avLst/>
              <a:gdLst/>
              <a:ahLst/>
              <a:cxnLst/>
              <a:rect l="l" t="t" r="r" b="b"/>
              <a:pathLst>
                <a:path w="4502891" h="4502891">
                  <a:moveTo>
                    <a:pt x="0" y="0"/>
                  </a:moveTo>
                  <a:lnTo>
                    <a:pt x="4502891" y="0"/>
                  </a:lnTo>
                  <a:lnTo>
                    <a:pt x="4502891" y="4502891"/>
                  </a:lnTo>
                  <a:lnTo>
                    <a:pt x="0" y="450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99830" y="4308912"/>
            <a:ext cx="3377168" cy="3377168"/>
            <a:chOff x="0" y="0"/>
            <a:chExt cx="4502891" cy="45028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02891" cy="4502891"/>
            </a:xfrm>
            <a:custGeom>
              <a:avLst/>
              <a:gdLst/>
              <a:ahLst/>
              <a:cxnLst/>
              <a:rect l="l" t="t" r="r" b="b"/>
              <a:pathLst>
                <a:path w="4502891" h="4502891">
                  <a:moveTo>
                    <a:pt x="0" y="0"/>
                  </a:moveTo>
                  <a:lnTo>
                    <a:pt x="4502891" y="0"/>
                  </a:lnTo>
                  <a:lnTo>
                    <a:pt x="4502891" y="4502891"/>
                  </a:lnTo>
                  <a:lnTo>
                    <a:pt x="0" y="450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55853" y="4062192"/>
            <a:ext cx="3891620" cy="3893321"/>
            <a:chOff x="0" y="0"/>
            <a:chExt cx="503223" cy="5034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3223" cy="503442"/>
            </a:xfrm>
            <a:custGeom>
              <a:avLst/>
              <a:gdLst/>
              <a:ahLst/>
              <a:cxnLst/>
              <a:rect l="l" t="t" r="r" b="b"/>
              <a:pathLst>
                <a:path w="503223" h="503442">
                  <a:moveTo>
                    <a:pt x="23873" y="0"/>
                  </a:moveTo>
                  <a:lnTo>
                    <a:pt x="479350" y="0"/>
                  </a:lnTo>
                  <a:cubicBezTo>
                    <a:pt x="485681" y="0"/>
                    <a:pt x="491753" y="2515"/>
                    <a:pt x="496230" y="6992"/>
                  </a:cubicBezTo>
                  <a:cubicBezTo>
                    <a:pt x="500707" y="11469"/>
                    <a:pt x="503223" y="17541"/>
                    <a:pt x="503223" y="23873"/>
                  </a:cubicBezTo>
                  <a:lnTo>
                    <a:pt x="503223" y="479570"/>
                  </a:lnTo>
                  <a:cubicBezTo>
                    <a:pt x="503223" y="492754"/>
                    <a:pt x="492534" y="503442"/>
                    <a:pt x="479350" y="503442"/>
                  </a:cubicBezTo>
                  <a:lnTo>
                    <a:pt x="23873" y="503442"/>
                  </a:lnTo>
                  <a:cubicBezTo>
                    <a:pt x="17541" y="503442"/>
                    <a:pt x="11469" y="500927"/>
                    <a:pt x="6992" y="496450"/>
                  </a:cubicBezTo>
                  <a:cubicBezTo>
                    <a:pt x="2515" y="491973"/>
                    <a:pt x="0" y="485901"/>
                    <a:pt x="0" y="479570"/>
                  </a:cubicBezTo>
                  <a:lnTo>
                    <a:pt x="0" y="23873"/>
                  </a:lnTo>
                  <a:cubicBezTo>
                    <a:pt x="0" y="17541"/>
                    <a:pt x="2515" y="11469"/>
                    <a:pt x="6992" y="6992"/>
                  </a:cubicBezTo>
                  <a:cubicBezTo>
                    <a:pt x="11469" y="2515"/>
                    <a:pt x="17541" y="0"/>
                    <a:pt x="23873" y="0"/>
                  </a:cubicBez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03223" cy="541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294717" y="4308912"/>
            <a:ext cx="3377168" cy="3377168"/>
            <a:chOff x="0" y="0"/>
            <a:chExt cx="4502891" cy="45028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02891" cy="4502891"/>
            </a:xfrm>
            <a:custGeom>
              <a:avLst/>
              <a:gdLst/>
              <a:ahLst/>
              <a:cxnLst/>
              <a:rect l="l" t="t" r="r" b="b"/>
              <a:pathLst>
                <a:path w="4502891" h="4502891">
                  <a:moveTo>
                    <a:pt x="0" y="0"/>
                  </a:moveTo>
                  <a:lnTo>
                    <a:pt x="4502891" y="0"/>
                  </a:lnTo>
                  <a:lnTo>
                    <a:pt x="4502891" y="4502891"/>
                  </a:lnTo>
                  <a:lnTo>
                    <a:pt x="0" y="450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135761" y="952500"/>
            <a:ext cx="8016478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Connect With The NHS North West </a:t>
            </a:r>
          </a:p>
          <a:p>
            <a:pPr algn="ctr">
              <a:lnSpc>
                <a:spcPts val="5320"/>
              </a:lnSpc>
            </a:pPr>
            <a:r>
              <a:rPr lang="en-US" sz="3800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Leadership Academy....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74571" y="3048170"/>
            <a:ext cx="4417461" cy="66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3976" b="1" spc="19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Newsletter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87282" y="3048170"/>
            <a:ext cx="4238986" cy="66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3976" b="1" spc="19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LinkedIn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67301" y="3048170"/>
            <a:ext cx="4574529" cy="66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3976" b="1" spc="19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X</a:t>
            </a:r>
          </a:p>
        </p:txBody>
      </p:sp>
      <p:sp>
        <p:nvSpPr>
          <p:cNvPr id="22" name="Freeform 22"/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3" name="Group 23"/>
          <p:cNvGrpSpPr/>
          <p:nvPr/>
        </p:nvGrpSpPr>
        <p:grpSpPr>
          <a:xfrm>
            <a:off x="638391" y="4062192"/>
            <a:ext cx="3891620" cy="3893321"/>
            <a:chOff x="0" y="0"/>
            <a:chExt cx="503223" cy="50344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3223" cy="503442"/>
            </a:xfrm>
            <a:custGeom>
              <a:avLst/>
              <a:gdLst/>
              <a:ahLst/>
              <a:cxnLst/>
              <a:rect l="l" t="t" r="r" b="b"/>
              <a:pathLst>
                <a:path w="503223" h="503442">
                  <a:moveTo>
                    <a:pt x="23873" y="0"/>
                  </a:moveTo>
                  <a:lnTo>
                    <a:pt x="479350" y="0"/>
                  </a:lnTo>
                  <a:cubicBezTo>
                    <a:pt x="485681" y="0"/>
                    <a:pt x="491753" y="2515"/>
                    <a:pt x="496230" y="6992"/>
                  </a:cubicBezTo>
                  <a:cubicBezTo>
                    <a:pt x="500707" y="11469"/>
                    <a:pt x="503223" y="17541"/>
                    <a:pt x="503223" y="23873"/>
                  </a:cubicBezTo>
                  <a:lnTo>
                    <a:pt x="503223" y="479570"/>
                  </a:lnTo>
                  <a:cubicBezTo>
                    <a:pt x="503223" y="492754"/>
                    <a:pt x="492534" y="503442"/>
                    <a:pt x="479350" y="503442"/>
                  </a:cubicBezTo>
                  <a:lnTo>
                    <a:pt x="23873" y="503442"/>
                  </a:lnTo>
                  <a:cubicBezTo>
                    <a:pt x="17541" y="503442"/>
                    <a:pt x="11469" y="500927"/>
                    <a:pt x="6992" y="496450"/>
                  </a:cubicBezTo>
                  <a:cubicBezTo>
                    <a:pt x="2515" y="491973"/>
                    <a:pt x="0" y="485901"/>
                    <a:pt x="0" y="479570"/>
                  </a:cubicBezTo>
                  <a:lnTo>
                    <a:pt x="0" y="23873"/>
                  </a:lnTo>
                  <a:cubicBezTo>
                    <a:pt x="0" y="17541"/>
                    <a:pt x="2515" y="11469"/>
                    <a:pt x="6992" y="6992"/>
                  </a:cubicBezTo>
                  <a:cubicBezTo>
                    <a:pt x="11469" y="2515"/>
                    <a:pt x="17541" y="0"/>
                    <a:pt x="23873" y="0"/>
                  </a:cubicBezTo>
                  <a:close/>
                </a:path>
              </a:pathLst>
            </a:custGeom>
            <a:solidFill>
              <a:srgbClr val="00308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03223" cy="541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7256" y="4308912"/>
            <a:ext cx="3377168" cy="3377168"/>
            <a:chOff x="0" y="0"/>
            <a:chExt cx="4502891" cy="45028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502891" cy="4502891"/>
            </a:xfrm>
            <a:custGeom>
              <a:avLst/>
              <a:gdLst/>
              <a:ahLst/>
              <a:cxnLst/>
              <a:rect l="l" t="t" r="r" b="b"/>
              <a:pathLst>
                <a:path w="4502891" h="4502891">
                  <a:moveTo>
                    <a:pt x="0" y="0"/>
                  </a:moveTo>
                  <a:lnTo>
                    <a:pt x="4502891" y="0"/>
                  </a:lnTo>
                  <a:lnTo>
                    <a:pt x="4502891" y="4502891"/>
                  </a:lnTo>
                  <a:lnTo>
                    <a:pt x="0" y="450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57110" y="3048170"/>
            <a:ext cx="4417461" cy="66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3976" b="1" spc="19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Website</a:t>
            </a:r>
          </a:p>
        </p:txBody>
      </p:sp>
      <p:sp>
        <p:nvSpPr>
          <p:cNvPr id="29" name="Freeform 29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27578" y="420634"/>
            <a:ext cx="2702701" cy="1290773"/>
          </a:xfrm>
          <a:custGeom>
            <a:avLst/>
            <a:gdLst/>
            <a:ahLst/>
            <a:cxnLst/>
            <a:rect l="l" t="t" r="r" b="b"/>
            <a:pathLst>
              <a:path w="2702701" h="1290773">
                <a:moveTo>
                  <a:pt x="0" y="0"/>
                </a:moveTo>
                <a:lnTo>
                  <a:pt x="2702702" y="0"/>
                </a:lnTo>
                <a:lnTo>
                  <a:pt x="2702702" y="1290773"/>
                </a:lnTo>
                <a:lnTo>
                  <a:pt x="0" y="12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871625" y="0"/>
            <a:ext cx="12255953" cy="6893974"/>
          </a:xfrm>
          <a:custGeom>
            <a:avLst/>
            <a:gdLst/>
            <a:ahLst/>
            <a:cxnLst/>
            <a:rect l="l" t="t" r="r" b="b"/>
            <a:pathLst>
              <a:path w="12255953" h="6893974">
                <a:moveTo>
                  <a:pt x="0" y="0"/>
                </a:moveTo>
                <a:lnTo>
                  <a:pt x="12255953" y="0"/>
                </a:lnTo>
                <a:lnTo>
                  <a:pt x="12255953" y="6893974"/>
                </a:lnTo>
                <a:lnTo>
                  <a:pt x="0" y="6893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871625" y="6610214"/>
            <a:ext cx="12255953" cy="3676786"/>
          </a:xfrm>
          <a:custGeom>
            <a:avLst/>
            <a:gdLst/>
            <a:ahLst/>
            <a:cxnLst/>
            <a:rect l="l" t="t" r="r" b="b"/>
            <a:pathLst>
              <a:path w="12255953" h="3676786">
                <a:moveTo>
                  <a:pt x="0" y="0"/>
                </a:moveTo>
                <a:lnTo>
                  <a:pt x="12255953" y="0"/>
                </a:lnTo>
                <a:lnTo>
                  <a:pt x="12255953" y="3676786"/>
                </a:lnTo>
                <a:lnTo>
                  <a:pt x="0" y="36767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27578" y="420634"/>
            <a:ext cx="2702701" cy="1290773"/>
          </a:xfrm>
          <a:custGeom>
            <a:avLst/>
            <a:gdLst/>
            <a:ahLst/>
            <a:cxnLst/>
            <a:rect l="l" t="t" r="r" b="b"/>
            <a:pathLst>
              <a:path w="2702701" h="1290773">
                <a:moveTo>
                  <a:pt x="0" y="0"/>
                </a:moveTo>
                <a:lnTo>
                  <a:pt x="2702702" y="0"/>
                </a:lnTo>
                <a:lnTo>
                  <a:pt x="2702702" y="1290773"/>
                </a:lnTo>
                <a:lnTo>
                  <a:pt x="0" y="12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083045" y="2175996"/>
          <a:ext cx="14152640" cy="6604508"/>
        </p:xfrm>
        <a:graphic>
          <a:graphicData uri="http://schemas.openxmlformats.org/drawingml/2006/table">
            <a:tbl>
              <a:tblPr/>
              <a:tblGrid>
                <a:gridCol w="369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4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4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471"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FDFDFD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2015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FDFDFD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2019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B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 b="1">
                          <a:solidFill>
                            <a:srgbClr val="FDFDFD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B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679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Labour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9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51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41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63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679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b="1">
                          <a:solidFill>
                            <a:srgbClr val="FFFFFF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Conservative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22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32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679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b="1">
                          <a:solidFill>
                            <a:srgbClr val="000000"/>
                          </a:solidFill>
                          <a:latin typeface="Frutiger Bold"/>
                          <a:ea typeface="Frutiger Bold"/>
                          <a:cs typeface="Frutiger Bold"/>
                          <a:sym typeface="Frutiger Bold"/>
                        </a:rPr>
                        <a:t>Liberal Democrat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Frutiger"/>
                          <a:ea typeface="Frutiger"/>
                          <a:cs typeface="Frutiger"/>
                          <a:sym typeface="Frutiger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The North West Picture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27578" y="420634"/>
            <a:ext cx="2702701" cy="1290773"/>
          </a:xfrm>
          <a:custGeom>
            <a:avLst/>
            <a:gdLst/>
            <a:ahLst/>
            <a:cxnLst/>
            <a:rect l="l" t="t" r="r" b="b"/>
            <a:pathLst>
              <a:path w="2702701" h="1290773">
                <a:moveTo>
                  <a:pt x="0" y="0"/>
                </a:moveTo>
                <a:lnTo>
                  <a:pt x="2702702" y="0"/>
                </a:lnTo>
                <a:lnTo>
                  <a:pt x="2702702" y="1290773"/>
                </a:lnTo>
                <a:lnTo>
                  <a:pt x="0" y="12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028700" y="2211996"/>
            <a:ext cx="741792" cy="741792"/>
            <a:chOff x="0" y="0"/>
            <a:chExt cx="1061994" cy="10619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5EB8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096662"/>
            <a:ext cx="741792" cy="741792"/>
            <a:chOff x="0" y="0"/>
            <a:chExt cx="1061994" cy="10619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41B6E6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3981329"/>
            <a:ext cx="741792" cy="741792"/>
            <a:chOff x="0" y="0"/>
            <a:chExt cx="1061994" cy="10619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768692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865996"/>
            <a:ext cx="741792" cy="741792"/>
            <a:chOff x="0" y="0"/>
            <a:chExt cx="1061994" cy="10619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308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5750662"/>
            <a:ext cx="741792" cy="741792"/>
            <a:chOff x="0" y="0"/>
            <a:chExt cx="1061994" cy="106199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5EB8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6635329"/>
            <a:ext cx="741792" cy="741792"/>
            <a:chOff x="0" y="0"/>
            <a:chExt cx="1061994" cy="10619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308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9732" y="7539457"/>
            <a:ext cx="741792" cy="741792"/>
            <a:chOff x="0" y="0"/>
            <a:chExt cx="1061994" cy="106199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42556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56540" y="2371420"/>
            <a:ext cx="468174" cy="397363"/>
          </a:xfrm>
          <a:custGeom>
            <a:avLst/>
            <a:gdLst/>
            <a:ahLst/>
            <a:cxnLst/>
            <a:rect l="l" t="t" r="r" b="b"/>
            <a:pathLst>
              <a:path w="468174" h="397363">
                <a:moveTo>
                  <a:pt x="0" y="0"/>
                </a:moveTo>
                <a:lnTo>
                  <a:pt x="468175" y="0"/>
                </a:lnTo>
                <a:lnTo>
                  <a:pt x="468175" y="397363"/>
                </a:lnTo>
                <a:lnTo>
                  <a:pt x="0" y="397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211656" y="3194191"/>
            <a:ext cx="375880" cy="546735"/>
          </a:xfrm>
          <a:custGeom>
            <a:avLst/>
            <a:gdLst/>
            <a:ahLst/>
            <a:cxnLst/>
            <a:rect l="l" t="t" r="r" b="b"/>
            <a:pathLst>
              <a:path w="375880" h="546735">
                <a:moveTo>
                  <a:pt x="0" y="0"/>
                </a:moveTo>
                <a:lnTo>
                  <a:pt x="375880" y="0"/>
                </a:lnTo>
                <a:lnTo>
                  <a:pt x="375880" y="546735"/>
                </a:lnTo>
                <a:lnTo>
                  <a:pt x="0" y="546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175034" y="4123984"/>
            <a:ext cx="468174" cy="466419"/>
          </a:xfrm>
          <a:custGeom>
            <a:avLst/>
            <a:gdLst/>
            <a:ahLst/>
            <a:cxnLst/>
            <a:rect l="l" t="t" r="r" b="b"/>
            <a:pathLst>
              <a:path w="468174" h="466419">
                <a:moveTo>
                  <a:pt x="0" y="0"/>
                </a:moveTo>
                <a:lnTo>
                  <a:pt x="468174" y="0"/>
                </a:lnTo>
                <a:lnTo>
                  <a:pt x="468174" y="466419"/>
                </a:lnTo>
                <a:lnTo>
                  <a:pt x="0" y="4664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089082" y="5008871"/>
            <a:ext cx="584040" cy="454091"/>
          </a:xfrm>
          <a:custGeom>
            <a:avLst/>
            <a:gdLst/>
            <a:ahLst/>
            <a:cxnLst/>
            <a:rect l="l" t="t" r="r" b="b"/>
            <a:pathLst>
              <a:path w="584040" h="454091">
                <a:moveTo>
                  <a:pt x="0" y="0"/>
                </a:moveTo>
                <a:lnTo>
                  <a:pt x="584041" y="0"/>
                </a:lnTo>
                <a:lnTo>
                  <a:pt x="584041" y="454091"/>
                </a:lnTo>
                <a:lnTo>
                  <a:pt x="0" y="4540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1146926" y="5810304"/>
            <a:ext cx="505339" cy="544840"/>
          </a:xfrm>
          <a:custGeom>
            <a:avLst/>
            <a:gdLst/>
            <a:ahLst/>
            <a:cxnLst/>
            <a:rect l="l" t="t" r="r" b="b"/>
            <a:pathLst>
              <a:path w="505339" h="544840">
                <a:moveTo>
                  <a:pt x="0" y="0"/>
                </a:moveTo>
                <a:lnTo>
                  <a:pt x="505339" y="0"/>
                </a:lnTo>
                <a:lnTo>
                  <a:pt x="505339" y="544840"/>
                </a:lnTo>
                <a:lnTo>
                  <a:pt x="0" y="5448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The UK Parliament 2024 Intake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69723" y="2235128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More than half are first-time MPs​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85034" y="3127516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Women now account for over 40% of MPs​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85034" y="4017151"/>
            <a:ext cx="17112653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14% of MPs are from ethnic minority backgrounds (UK 18% at 2021 Census)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85034" y="4913621"/>
            <a:ext cx="134160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Only 1 Cabinet member educated privately​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85034" y="5781515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55% of MPs attended Oxbridge or Russell Group universities​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85034" y="6671150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Average MP age has dropped from 50 to 48​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69723" y="7570310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There are 20 MPs under age 30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93380" y="6675913"/>
            <a:ext cx="59449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48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4732" y="7699418"/>
            <a:ext cx="749727" cy="51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"/>
              </a:lnSpc>
            </a:pPr>
            <a:r>
              <a:rPr lang="en-US" sz="2425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+%</a:t>
            </a:r>
          </a:p>
          <a:p>
            <a:pPr algn="ctr">
              <a:lnSpc>
                <a:spcPts val="1989"/>
              </a:lnSpc>
            </a:pPr>
            <a:r>
              <a:rPr lang="en-US" sz="2425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25718" y="515208"/>
            <a:ext cx="3019933" cy="1442278"/>
          </a:xfrm>
          <a:custGeom>
            <a:avLst/>
            <a:gdLst/>
            <a:ahLst/>
            <a:cxnLst/>
            <a:rect l="l" t="t" r="r" b="b"/>
            <a:pathLst>
              <a:path w="3019933" h="1442278">
                <a:moveTo>
                  <a:pt x="0" y="0"/>
                </a:moveTo>
                <a:lnTo>
                  <a:pt x="3019933" y="0"/>
                </a:lnTo>
                <a:lnTo>
                  <a:pt x="3019933" y="1442279"/>
                </a:lnTo>
                <a:lnTo>
                  <a:pt x="0" y="1442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373560"/>
            <a:ext cx="2121758" cy="1913440"/>
          </a:xfrm>
          <a:custGeom>
            <a:avLst/>
            <a:gdLst/>
            <a:ahLst/>
            <a:cxnLst/>
            <a:rect l="l" t="t" r="r" b="b"/>
            <a:pathLst>
              <a:path w="2121758" h="1913440">
                <a:moveTo>
                  <a:pt x="0" y="0"/>
                </a:moveTo>
                <a:lnTo>
                  <a:pt x="2121758" y="0"/>
                </a:lnTo>
                <a:lnTo>
                  <a:pt x="2121758" y="1913440"/>
                </a:lnTo>
                <a:lnTo>
                  <a:pt x="0" y="191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0879" y="1890812"/>
            <a:ext cx="16684772" cy="508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endParaRPr/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What are our experiences of working with existing and new MPs locally?​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Frutiger Bold"/>
              <a:ea typeface="Frutiger Bold"/>
              <a:cs typeface="Frutiger Bold"/>
              <a:sym typeface="Frutiger Bold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What has changed since the general election? ​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Frutiger Bold"/>
              <a:ea typeface="Frutiger Bold"/>
              <a:cs typeface="Frutiger Bold"/>
              <a:sym typeface="Frutiger Bold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How is this changing the way we work with the current group of MPs, individually and on a wider geographic footprint?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Frutiger Bold"/>
              <a:ea typeface="Frutiger Bold"/>
              <a:cs typeface="Frutiger Bold"/>
              <a:sym typeface="Frutige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Table Conversation 1</a:t>
            </a:r>
          </a:p>
        </p:txBody>
      </p:sp>
      <p:sp>
        <p:nvSpPr>
          <p:cNvPr id="6" name="Freeform 6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37DBB-E8B6-29E0-761D-0AE32F26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890FBF-3F81-C25D-C067-9E94D74E2B9A}"/>
              </a:ext>
            </a:extLst>
          </p:cNvPr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1559340-B69D-542A-DDE4-E4605BD0473D}"/>
              </a:ext>
            </a:extLst>
          </p:cNvPr>
          <p:cNvSpPr/>
          <p:nvPr/>
        </p:nvSpPr>
        <p:spPr>
          <a:xfrm>
            <a:off x="15127578" y="420634"/>
            <a:ext cx="2702701" cy="1290773"/>
          </a:xfrm>
          <a:custGeom>
            <a:avLst/>
            <a:gdLst/>
            <a:ahLst/>
            <a:cxnLst/>
            <a:rect l="l" t="t" r="r" b="b"/>
            <a:pathLst>
              <a:path w="2702701" h="1290773">
                <a:moveTo>
                  <a:pt x="0" y="0"/>
                </a:moveTo>
                <a:lnTo>
                  <a:pt x="2702702" y="0"/>
                </a:lnTo>
                <a:lnTo>
                  <a:pt x="2702702" y="1290773"/>
                </a:lnTo>
                <a:lnTo>
                  <a:pt x="0" y="12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B4D8B43-BF87-2B09-03B5-03FD9936EDD8}"/>
              </a:ext>
            </a:extLst>
          </p:cNvPr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BDC78760-8C3E-B6EC-E1E3-9C3CF0EEDBC6}"/>
              </a:ext>
            </a:extLst>
          </p:cNvPr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50" b="1" dirty="0">
                <a:solidFill>
                  <a:srgbClr val="005EB8"/>
                </a:solidFill>
                <a:latin typeface="Frutiger Bold"/>
                <a:sym typeface="Frutiger Bold"/>
              </a:rPr>
              <a:t>Discussion Summary</a:t>
            </a:r>
            <a:endParaRPr lang="en-US" dirty="0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94779A21-B193-C62D-1C1C-618F0ACC5090}"/>
              </a:ext>
            </a:extLst>
          </p:cNvPr>
          <p:cNvSpPr txBox="1"/>
          <p:nvPr/>
        </p:nvSpPr>
        <p:spPr>
          <a:xfrm>
            <a:off x="1969723" y="2235128"/>
            <a:ext cx="14988880" cy="828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rutiger Bold"/>
                <a:ea typeface="+mn-lt"/>
                <a:cs typeface="+mn-lt"/>
                <a:sym typeface="Frutiger Bold"/>
              </a:rPr>
              <a:t>High levels of engagement with devolved or senior politicians doesn’t have to create tension with local MPs. The key is to connect at all levels and maintain open, inclusive relationships.</a:t>
            </a:r>
            <a:endParaRPr lang="en-US" sz="3200" dirty="0">
              <a:solidFill>
                <a:srgbClr val="000000"/>
              </a:solidFill>
              <a:latin typeface="Frutiger Bold"/>
              <a:ea typeface="+mn-lt"/>
              <a:cs typeface="+mn-lt"/>
            </a:endParaRPr>
          </a:p>
          <a:p>
            <a:pPr marL="571500" indent="-571500">
              <a:lnSpc>
                <a:spcPts val="50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rutiger Bold"/>
                <a:ea typeface="+mn-lt"/>
                <a:cs typeface="+mn-lt"/>
                <a:sym typeface="Frutiger Bold"/>
              </a:rPr>
              <a:t>NHS </a:t>
            </a:r>
            <a:r>
              <a:rPr lang="en-US" sz="3200" err="1">
                <a:solidFill>
                  <a:srgbClr val="000000"/>
                </a:solidFill>
                <a:latin typeface="Frutiger Bold"/>
                <a:ea typeface="+mn-lt"/>
                <a:cs typeface="+mn-lt"/>
                <a:sym typeface="Frutiger Bold"/>
              </a:rPr>
              <a:t>organisations</a:t>
            </a:r>
            <a:r>
              <a:rPr lang="en-US" sz="3200" dirty="0">
                <a:solidFill>
                  <a:srgbClr val="000000"/>
                </a:solidFill>
                <a:latin typeface="Frutiger Bold"/>
                <a:ea typeface="+mn-lt"/>
                <a:cs typeface="+mn-lt"/>
                <a:sym typeface="Frutiger Bold"/>
              </a:rPr>
              <a:t> with pan-regional footprints can move beyond reactive engagement by simply reaching out and introducing their work to MPs. This helps build trust over time.</a:t>
            </a:r>
            <a:endParaRPr lang="en-US" sz="3200" dirty="0">
              <a:solidFill>
                <a:srgbClr val="000000"/>
              </a:solidFill>
              <a:latin typeface="Frutiger Bold"/>
              <a:ea typeface="+mn-lt"/>
              <a:cs typeface="+mn-lt"/>
            </a:endParaRPr>
          </a:p>
          <a:p>
            <a:pPr marL="571500" indent="-571500">
              <a:lnSpc>
                <a:spcPts val="50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Frutiger Bold"/>
                <a:ea typeface="+mn-lt"/>
                <a:cs typeface="+mn-lt"/>
                <a:sym typeface="Frutiger Bold"/>
              </a:rPr>
              <a:t>There are lots of politicians with influence, so engagement should be broad and strategic. While much NHS-government interaction focuses on funding and operational matters, we also have the opportunity to influence long-term policy, including shaping the next election manifesto for the NHS. Meeting with political leaders at all levels is crucial to making this impact.</a:t>
            </a:r>
            <a:br>
              <a:rPr lang="en-US" sz="3600" b="1" dirty="0">
                <a:solidFill>
                  <a:srgbClr val="000000"/>
                </a:solidFill>
                <a:latin typeface="Frutiger Bold"/>
                <a:ea typeface="+mn-lt"/>
                <a:cs typeface="+mn-lt"/>
                <a:sym typeface="Frutiger Bold"/>
              </a:rPr>
            </a:br>
            <a:endParaRPr lang="en-US" sz="3600" b="1">
              <a:latin typeface="Frutiger Bold"/>
            </a:endParaRPr>
          </a:p>
        </p:txBody>
      </p:sp>
    </p:spTree>
    <p:extLst>
      <p:ext uri="{BB962C8B-B14F-4D97-AF65-F5344CB8AC3E}">
        <p14:creationId xmlns:p14="http://schemas.microsoft.com/office/powerpoint/2010/main" val="57162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28731" cy="10287000"/>
          </a:xfrm>
          <a:custGeom>
            <a:avLst/>
            <a:gdLst/>
            <a:ahLst/>
            <a:cxnLst/>
            <a:rect l="l" t="t" r="r" b="b"/>
            <a:pathLst>
              <a:path w="18328731" h="10287000">
                <a:moveTo>
                  <a:pt x="0" y="0"/>
                </a:moveTo>
                <a:lnTo>
                  <a:pt x="18328731" y="0"/>
                </a:lnTo>
                <a:lnTo>
                  <a:pt x="183287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08472"/>
            <a:ext cx="2083045" cy="1878528"/>
          </a:xfrm>
          <a:custGeom>
            <a:avLst/>
            <a:gdLst/>
            <a:ahLst/>
            <a:cxnLst/>
            <a:rect l="l" t="t" r="r" b="b"/>
            <a:pathLst>
              <a:path w="2083045" h="1878528">
                <a:moveTo>
                  <a:pt x="0" y="0"/>
                </a:moveTo>
                <a:lnTo>
                  <a:pt x="2083045" y="0"/>
                </a:lnTo>
                <a:lnTo>
                  <a:pt x="2083045" y="1878528"/>
                </a:lnTo>
                <a:lnTo>
                  <a:pt x="0" y="1878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27578" y="420634"/>
            <a:ext cx="2702701" cy="1290773"/>
          </a:xfrm>
          <a:custGeom>
            <a:avLst/>
            <a:gdLst/>
            <a:ahLst/>
            <a:cxnLst/>
            <a:rect l="l" t="t" r="r" b="b"/>
            <a:pathLst>
              <a:path w="2702701" h="1290773">
                <a:moveTo>
                  <a:pt x="0" y="0"/>
                </a:moveTo>
                <a:lnTo>
                  <a:pt x="2702702" y="0"/>
                </a:lnTo>
                <a:lnTo>
                  <a:pt x="2702702" y="1290773"/>
                </a:lnTo>
                <a:lnTo>
                  <a:pt x="0" y="12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028700" y="2211996"/>
            <a:ext cx="741792" cy="741792"/>
            <a:chOff x="0" y="0"/>
            <a:chExt cx="1061994" cy="10619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5EB8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096662"/>
            <a:ext cx="741792" cy="741792"/>
            <a:chOff x="0" y="0"/>
            <a:chExt cx="1061994" cy="10619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41B6E6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3981329"/>
            <a:ext cx="741792" cy="741792"/>
            <a:chOff x="0" y="0"/>
            <a:chExt cx="1061994" cy="10619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768692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865996"/>
            <a:ext cx="741792" cy="741792"/>
            <a:chOff x="0" y="0"/>
            <a:chExt cx="1061994" cy="10619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308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5750662"/>
            <a:ext cx="741792" cy="741792"/>
            <a:chOff x="0" y="0"/>
            <a:chExt cx="1061994" cy="106199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5EB8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6635329"/>
            <a:ext cx="741792" cy="741792"/>
            <a:chOff x="0" y="0"/>
            <a:chExt cx="1061994" cy="10619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003087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9732" y="7539457"/>
            <a:ext cx="741792" cy="741792"/>
            <a:chOff x="0" y="0"/>
            <a:chExt cx="1061994" cy="106199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28575" cap="sq">
              <a:solidFill>
                <a:srgbClr val="42556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9562" y="80512"/>
              <a:ext cx="862870" cy="881920"/>
            </a:xfrm>
            <a:prstGeom prst="rect">
              <a:avLst/>
            </a:prstGeom>
          </p:spPr>
          <p:txBody>
            <a:bodyPr lIns="27203" tIns="27203" rIns="27203" bIns="27203" rtlCol="0" anchor="ctr"/>
            <a:lstStyle/>
            <a:p>
              <a:pPr marL="0" lvl="0" indent="0" algn="ctr">
                <a:lnSpc>
                  <a:spcPts val="14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47524" y="2330029"/>
            <a:ext cx="502306" cy="518509"/>
          </a:xfrm>
          <a:custGeom>
            <a:avLst/>
            <a:gdLst/>
            <a:ahLst/>
            <a:cxnLst/>
            <a:rect l="l" t="t" r="r" b="b"/>
            <a:pathLst>
              <a:path w="502306" h="518509">
                <a:moveTo>
                  <a:pt x="0" y="0"/>
                </a:moveTo>
                <a:lnTo>
                  <a:pt x="502306" y="0"/>
                </a:lnTo>
                <a:lnTo>
                  <a:pt x="502306" y="518509"/>
                </a:lnTo>
                <a:lnTo>
                  <a:pt x="0" y="518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076945" y="3144908"/>
            <a:ext cx="645301" cy="645301"/>
          </a:xfrm>
          <a:custGeom>
            <a:avLst/>
            <a:gdLst/>
            <a:ahLst/>
            <a:cxnLst/>
            <a:rect l="l" t="t" r="r" b="b"/>
            <a:pathLst>
              <a:path w="645301" h="645301">
                <a:moveTo>
                  <a:pt x="0" y="0"/>
                </a:moveTo>
                <a:lnTo>
                  <a:pt x="645301" y="0"/>
                </a:lnTo>
                <a:lnTo>
                  <a:pt x="645301" y="645300"/>
                </a:lnTo>
                <a:lnTo>
                  <a:pt x="0" y="64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146926" y="4132305"/>
            <a:ext cx="518984" cy="439839"/>
          </a:xfrm>
          <a:custGeom>
            <a:avLst/>
            <a:gdLst/>
            <a:ahLst/>
            <a:cxnLst/>
            <a:rect l="l" t="t" r="r" b="b"/>
            <a:pathLst>
              <a:path w="518984" h="439839">
                <a:moveTo>
                  <a:pt x="0" y="0"/>
                </a:moveTo>
                <a:lnTo>
                  <a:pt x="518984" y="0"/>
                </a:lnTo>
                <a:lnTo>
                  <a:pt x="518984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130217" y="4970771"/>
            <a:ext cx="538757" cy="523941"/>
          </a:xfrm>
          <a:custGeom>
            <a:avLst/>
            <a:gdLst/>
            <a:ahLst/>
            <a:cxnLst/>
            <a:rect l="l" t="t" r="r" b="b"/>
            <a:pathLst>
              <a:path w="538757" h="523941">
                <a:moveTo>
                  <a:pt x="0" y="0"/>
                </a:moveTo>
                <a:lnTo>
                  <a:pt x="538757" y="0"/>
                </a:lnTo>
                <a:lnTo>
                  <a:pt x="538757" y="523940"/>
                </a:lnTo>
                <a:lnTo>
                  <a:pt x="0" y="5239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1169437" y="5848190"/>
            <a:ext cx="442380" cy="539488"/>
          </a:xfrm>
          <a:custGeom>
            <a:avLst/>
            <a:gdLst/>
            <a:ahLst/>
            <a:cxnLst/>
            <a:rect l="l" t="t" r="r" b="b"/>
            <a:pathLst>
              <a:path w="442380" h="539488">
                <a:moveTo>
                  <a:pt x="0" y="0"/>
                </a:moveTo>
                <a:lnTo>
                  <a:pt x="442381" y="0"/>
                </a:lnTo>
                <a:lnTo>
                  <a:pt x="442381" y="539489"/>
                </a:lnTo>
                <a:lnTo>
                  <a:pt x="0" y="5394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121290" y="6768621"/>
            <a:ext cx="556611" cy="475207"/>
          </a:xfrm>
          <a:custGeom>
            <a:avLst/>
            <a:gdLst/>
            <a:ahLst/>
            <a:cxnLst/>
            <a:rect l="l" t="t" r="r" b="b"/>
            <a:pathLst>
              <a:path w="556611" h="475207">
                <a:moveTo>
                  <a:pt x="0" y="0"/>
                </a:moveTo>
                <a:lnTo>
                  <a:pt x="556611" y="0"/>
                </a:lnTo>
                <a:lnTo>
                  <a:pt x="556611" y="475207"/>
                </a:lnTo>
                <a:lnTo>
                  <a:pt x="0" y="4752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096145" y="7720020"/>
            <a:ext cx="588965" cy="371784"/>
          </a:xfrm>
          <a:custGeom>
            <a:avLst/>
            <a:gdLst/>
            <a:ahLst/>
            <a:cxnLst/>
            <a:rect l="l" t="t" r="r" b="b"/>
            <a:pathLst>
              <a:path w="588965" h="371784">
                <a:moveTo>
                  <a:pt x="0" y="0"/>
                </a:moveTo>
                <a:lnTo>
                  <a:pt x="588965" y="0"/>
                </a:lnTo>
                <a:lnTo>
                  <a:pt x="588965" y="371784"/>
                </a:lnTo>
                <a:lnTo>
                  <a:pt x="0" y="3717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 dirty="0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Considerations for NHS Leaders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69723" y="2235128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New MPs’ Party and personal priorities​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85034" y="3127516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Clear lines of communication​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85034" y="4017151"/>
            <a:ext cx="17112653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Establish casework response expectations​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85034" y="4913621"/>
            <a:ext cx="134160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Political and personal dynamics​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85034" y="5781515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How MPs balance local vs national priorities​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85034" y="6671150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Leveraging regional investment and spotlight​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69723" y="7570310"/>
            <a:ext cx="149888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Help simplify the NHS for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25718" y="515208"/>
            <a:ext cx="3019933" cy="1442278"/>
          </a:xfrm>
          <a:custGeom>
            <a:avLst/>
            <a:gdLst/>
            <a:ahLst/>
            <a:cxnLst/>
            <a:rect l="l" t="t" r="r" b="b"/>
            <a:pathLst>
              <a:path w="3019933" h="1442278">
                <a:moveTo>
                  <a:pt x="0" y="0"/>
                </a:moveTo>
                <a:lnTo>
                  <a:pt x="3019933" y="0"/>
                </a:lnTo>
                <a:lnTo>
                  <a:pt x="3019933" y="1442279"/>
                </a:lnTo>
                <a:lnTo>
                  <a:pt x="0" y="1442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373560"/>
            <a:ext cx="2121758" cy="1913440"/>
          </a:xfrm>
          <a:custGeom>
            <a:avLst/>
            <a:gdLst/>
            <a:ahLst/>
            <a:cxnLst/>
            <a:rect l="l" t="t" r="r" b="b"/>
            <a:pathLst>
              <a:path w="2121758" h="1913440">
                <a:moveTo>
                  <a:pt x="0" y="0"/>
                </a:moveTo>
                <a:lnTo>
                  <a:pt x="2121758" y="0"/>
                </a:lnTo>
                <a:lnTo>
                  <a:pt x="2121758" y="1913440"/>
                </a:lnTo>
                <a:lnTo>
                  <a:pt x="0" y="191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0879" y="1890812"/>
            <a:ext cx="16684772" cy="444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endParaRPr/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What are the difficult issues that you are dealing with locally where MPs can be good allies/challenging opposers? ​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Frutiger Bold"/>
              <a:ea typeface="Frutiger Bold"/>
              <a:cs typeface="Frutiger Bold"/>
              <a:sym typeface="Frutiger Bold"/>
            </a:endParaRP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Frutiger Bold"/>
                <a:ea typeface="Frutiger Bold"/>
                <a:cs typeface="Frutiger Bold"/>
                <a:sym typeface="Frutiger Bold"/>
              </a:rPr>
              <a:t>Think of the issue(s) you want to explore with two former MPs after lunch to glean different perspectives</a:t>
            </a:r>
          </a:p>
          <a:p>
            <a:pPr algn="l">
              <a:lnSpc>
                <a:spcPts val="5040"/>
              </a:lnSpc>
            </a:pPr>
            <a:endParaRPr lang="en-US" sz="3600" b="1">
              <a:solidFill>
                <a:srgbClr val="000000"/>
              </a:solidFill>
              <a:latin typeface="Frutiger Bold"/>
              <a:ea typeface="Frutiger Bold"/>
              <a:cs typeface="Frutiger Bold"/>
              <a:sym typeface="Frutige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69978" y="897981"/>
            <a:ext cx="1416570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005EB8"/>
                </a:solidFill>
                <a:latin typeface="Frutiger Bold"/>
                <a:ea typeface="Frutiger Bold"/>
                <a:cs typeface="Frutiger Bold"/>
                <a:sym typeface="Frutiger Bold"/>
              </a:rPr>
              <a:t>Table Conversation 2</a:t>
            </a:r>
          </a:p>
        </p:txBody>
      </p:sp>
      <p:sp>
        <p:nvSpPr>
          <p:cNvPr id="6" name="Freeform 6"/>
          <p:cNvSpPr/>
          <p:nvPr/>
        </p:nvSpPr>
        <p:spPr>
          <a:xfrm>
            <a:off x="15031011" y="9258300"/>
            <a:ext cx="2799269" cy="663148"/>
          </a:xfrm>
          <a:custGeom>
            <a:avLst/>
            <a:gdLst/>
            <a:ahLst/>
            <a:cxnLst/>
            <a:rect l="l" t="t" r="r" b="b"/>
            <a:pathLst>
              <a:path w="2799269" h="663148">
                <a:moveTo>
                  <a:pt x="0" y="0"/>
                </a:moveTo>
                <a:lnTo>
                  <a:pt x="2799269" y="0"/>
                </a:lnTo>
                <a:lnTo>
                  <a:pt x="2799269" y="663148"/>
                </a:lnTo>
                <a:lnTo>
                  <a:pt x="0" y="663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07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Custom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Frutiger</vt:lpstr>
      <vt:lpstr>Aptos</vt:lpstr>
      <vt:lpstr>Frutiger Bold Italics</vt:lpstr>
      <vt:lpstr>Frutiger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of NWLA Slides</dc:title>
  <dc:creator>Catherine Eden</dc:creator>
  <cp:lastModifiedBy>BROOKES, Charlie (NHS NORTH WEST LEADERSHIP ACADEMY)</cp:lastModifiedBy>
  <cp:revision>84</cp:revision>
  <dcterms:created xsi:type="dcterms:W3CDTF">2006-08-16T00:00:00Z</dcterms:created>
  <dcterms:modified xsi:type="dcterms:W3CDTF">2025-03-05T11:36:44Z</dcterms:modified>
  <dc:identifier>DAGRp8dnFZs</dc:identifier>
</cp:coreProperties>
</file>