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0"/>
  </p:notesMasterIdLst>
  <p:sldIdLst>
    <p:sldId id="2146847479" r:id="rId5"/>
    <p:sldId id="2146847480" r:id="rId6"/>
    <p:sldId id="2146847474" r:id="rId7"/>
    <p:sldId id="2146847473" r:id="rId8"/>
    <p:sldId id="259" r:id="rId9"/>
    <p:sldId id="2146847475" r:id="rId10"/>
    <p:sldId id="2146847494" r:id="rId11"/>
    <p:sldId id="264" r:id="rId12"/>
    <p:sldId id="2146847483" r:id="rId13"/>
    <p:sldId id="260" r:id="rId14"/>
    <p:sldId id="2146847408" r:id="rId15"/>
    <p:sldId id="2146847410" r:id="rId16"/>
    <p:sldId id="2146847412" r:id="rId17"/>
    <p:sldId id="2146847413" r:id="rId18"/>
    <p:sldId id="2146847416" r:id="rId19"/>
    <p:sldId id="2146847418" r:id="rId20"/>
    <p:sldId id="2146847481" r:id="rId21"/>
    <p:sldId id="261" r:id="rId22"/>
    <p:sldId id="2146847468" r:id="rId23"/>
    <p:sldId id="257" r:id="rId24"/>
    <p:sldId id="2146847452" r:id="rId25"/>
    <p:sldId id="2146847442" r:id="rId26"/>
    <p:sldId id="2146847453" r:id="rId27"/>
    <p:sldId id="2146847482" r:id="rId28"/>
    <p:sldId id="2146847444" r:id="rId29"/>
    <p:sldId id="2146847485" r:id="rId30"/>
    <p:sldId id="2146847486" r:id="rId31"/>
    <p:sldId id="2146847458" r:id="rId32"/>
    <p:sldId id="2146847459" r:id="rId33"/>
    <p:sldId id="2146847460" r:id="rId34"/>
    <p:sldId id="2146847454" r:id="rId35"/>
    <p:sldId id="2146847492" r:id="rId36"/>
    <p:sldId id="2146847484" r:id="rId37"/>
    <p:sldId id="2146847490" r:id="rId38"/>
    <p:sldId id="2146847461" r:id="rId39"/>
    <p:sldId id="2146847426" r:id="rId40"/>
    <p:sldId id="2146847487" r:id="rId41"/>
    <p:sldId id="2146847491" r:id="rId42"/>
    <p:sldId id="2146847465" r:id="rId43"/>
    <p:sldId id="2146847455" r:id="rId44"/>
    <p:sldId id="2146847488" r:id="rId45"/>
    <p:sldId id="2146847466" r:id="rId46"/>
    <p:sldId id="2146847489" r:id="rId47"/>
    <p:sldId id="2146847493" r:id="rId48"/>
    <p:sldId id="214684747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C76C22"/>
    <a:srgbClr val="056E85"/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34324-C2B4-4A4C-AF7F-B22CD562478A}" v="13" dt="2026-06-08T09:48:59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6004" autoAdjust="0"/>
  </p:normalViewPr>
  <p:slideViewPr>
    <p:cSldViewPr snapToGrid="0">
      <p:cViewPr>
        <p:scale>
          <a:sx n="100" d="100"/>
          <a:sy n="100" d="100"/>
        </p:scale>
        <p:origin x="106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ys Ward" userId="31f6a9d8403fb33d" providerId="LiveId" clId="{FFC2BB43-16D8-4B8B-817E-CB938486915F}"/>
    <pc:docChg chg="undo custSel modSld">
      <pc:chgData name="Carys Ward" userId="31f6a9d8403fb33d" providerId="LiveId" clId="{FFC2BB43-16D8-4B8B-817E-CB938486915F}" dt="2026-06-08T09:48:19.717" v="91"/>
      <pc:docMkLst>
        <pc:docMk/>
      </pc:docMkLst>
      <pc:sldChg chg="modNotesTx">
        <pc:chgData name="Carys Ward" userId="31f6a9d8403fb33d" providerId="LiveId" clId="{FFC2BB43-16D8-4B8B-817E-CB938486915F}" dt="2026-06-08T09:38:18.353" v="29" actId="6549"/>
        <pc:sldMkLst>
          <pc:docMk/>
          <pc:sldMk cId="2338788572" sldId="257"/>
        </pc:sldMkLst>
      </pc:sldChg>
      <pc:sldChg chg="modNotesTx">
        <pc:chgData name="Carys Ward" userId="31f6a9d8403fb33d" providerId="LiveId" clId="{FFC2BB43-16D8-4B8B-817E-CB938486915F}" dt="2026-06-08T09:38:52.488" v="46" actId="6549"/>
        <pc:sldMkLst>
          <pc:docMk/>
          <pc:sldMk cId="3581579433" sldId="259"/>
        </pc:sldMkLst>
      </pc:sldChg>
      <pc:sldChg chg="modNotesTx">
        <pc:chgData name="Carys Ward" userId="31f6a9d8403fb33d" providerId="LiveId" clId="{FFC2BB43-16D8-4B8B-817E-CB938486915F}" dt="2026-06-08T09:38:41.249" v="38" actId="6549"/>
        <pc:sldMkLst>
          <pc:docMk/>
          <pc:sldMk cId="3035951694" sldId="260"/>
        </pc:sldMkLst>
      </pc:sldChg>
      <pc:sldChg chg="modNotesTx">
        <pc:chgData name="Carys Ward" userId="31f6a9d8403fb33d" providerId="LiveId" clId="{FFC2BB43-16D8-4B8B-817E-CB938486915F}" dt="2026-06-08T09:38:23.458" v="31" actId="6549"/>
        <pc:sldMkLst>
          <pc:docMk/>
          <pc:sldMk cId="2910266796" sldId="261"/>
        </pc:sldMkLst>
      </pc:sldChg>
      <pc:sldChg chg="modNotesTx">
        <pc:chgData name="Carys Ward" userId="31f6a9d8403fb33d" providerId="LiveId" clId="{FFC2BB43-16D8-4B8B-817E-CB938486915F}" dt="2026-06-08T09:38:44.900" v="40" actId="6549"/>
        <pc:sldMkLst>
          <pc:docMk/>
          <pc:sldMk cId="3758788418" sldId="264"/>
        </pc:sldMkLst>
      </pc:sldChg>
      <pc:sldChg chg="modNotesTx">
        <pc:chgData name="Carys Ward" userId="31f6a9d8403fb33d" providerId="LiveId" clId="{FFC2BB43-16D8-4B8B-817E-CB938486915F}" dt="2026-06-08T09:38:39.328" v="37" actId="6549"/>
        <pc:sldMkLst>
          <pc:docMk/>
          <pc:sldMk cId="3364624920" sldId="2146847408"/>
        </pc:sldMkLst>
      </pc:sldChg>
      <pc:sldChg chg="modNotesTx">
        <pc:chgData name="Carys Ward" userId="31f6a9d8403fb33d" providerId="LiveId" clId="{FFC2BB43-16D8-4B8B-817E-CB938486915F}" dt="2026-06-08T09:38:37.370" v="36" actId="6549"/>
        <pc:sldMkLst>
          <pc:docMk/>
          <pc:sldMk cId="241667797" sldId="2146847410"/>
        </pc:sldMkLst>
      </pc:sldChg>
      <pc:sldChg chg="modNotesTx">
        <pc:chgData name="Carys Ward" userId="31f6a9d8403fb33d" providerId="LiveId" clId="{FFC2BB43-16D8-4B8B-817E-CB938486915F}" dt="2026-06-08T09:38:34.223" v="35" actId="6549"/>
        <pc:sldMkLst>
          <pc:docMk/>
          <pc:sldMk cId="1908196803" sldId="2146847412"/>
        </pc:sldMkLst>
      </pc:sldChg>
      <pc:sldChg chg="addSp delSp modSp mod delAnim modAnim modNotesTx">
        <pc:chgData name="Carys Ward" userId="31f6a9d8403fb33d" providerId="LiveId" clId="{FFC2BB43-16D8-4B8B-817E-CB938486915F}" dt="2026-06-08T09:43:23.619" v="89" actId="14100"/>
        <pc:sldMkLst>
          <pc:docMk/>
          <pc:sldMk cId="877106772" sldId="2146847413"/>
        </pc:sldMkLst>
        <pc:picChg chg="add mod modCrop">
          <ac:chgData name="Carys Ward" userId="31f6a9d8403fb33d" providerId="LiveId" clId="{FFC2BB43-16D8-4B8B-817E-CB938486915F}" dt="2026-06-08T09:43:23.619" v="89" actId="14100"/>
          <ac:picMkLst>
            <pc:docMk/>
            <pc:sldMk cId="877106772" sldId="2146847413"/>
            <ac:picMk id="2" creationId="{92DC3FCA-29CD-698B-3349-73699305C010}"/>
          </ac:picMkLst>
        </pc:picChg>
        <pc:picChg chg="del">
          <ac:chgData name="Carys Ward" userId="31f6a9d8403fb33d" providerId="LiveId" clId="{FFC2BB43-16D8-4B8B-817E-CB938486915F}" dt="2026-06-08T09:42:39.407" v="77" actId="478"/>
          <ac:picMkLst>
            <pc:docMk/>
            <pc:sldMk cId="877106772" sldId="2146847413"/>
            <ac:picMk id="3" creationId="{809A0FAD-B1E9-651E-8BD7-E7F47D95A154}"/>
          </ac:picMkLst>
        </pc:picChg>
      </pc:sldChg>
      <pc:sldChg chg="modNotesTx">
        <pc:chgData name="Carys Ward" userId="31f6a9d8403fb33d" providerId="LiveId" clId="{FFC2BB43-16D8-4B8B-817E-CB938486915F}" dt="2026-06-08T09:38:28.472" v="33" actId="6549"/>
        <pc:sldMkLst>
          <pc:docMk/>
          <pc:sldMk cId="2572367827" sldId="2146847416"/>
        </pc:sldMkLst>
      </pc:sldChg>
      <pc:sldChg chg="modAnim modNotesTx">
        <pc:chgData name="Carys Ward" userId="31f6a9d8403fb33d" providerId="LiveId" clId="{FFC2BB43-16D8-4B8B-817E-CB938486915F}" dt="2026-06-08T09:42:25.361" v="76"/>
        <pc:sldMkLst>
          <pc:docMk/>
          <pc:sldMk cId="774104103" sldId="2146847418"/>
        </pc:sldMkLst>
      </pc:sldChg>
      <pc:sldChg chg="modNotesTx">
        <pc:chgData name="Carys Ward" userId="31f6a9d8403fb33d" providerId="LiveId" clId="{FFC2BB43-16D8-4B8B-817E-CB938486915F}" dt="2026-06-08T09:37:43.641" v="16" actId="20577"/>
        <pc:sldMkLst>
          <pc:docMk/>
          <pc:sldMk cId="3296224219" sldId="2146847426"/>
        </pc:sldMkLst>
      </pc:sldChg>
      <pc:sldChg chg="modNotesTx">
        <pc:chgData name="Carys Ward" userId="31f6a9d8403fb33d" providerId="LiveId" clId="{FFC2BB43-16D8-4B8B-817E-CB938486915F}" dt="2026-06-08T09:38:12.551" v="27" actId="6549"/>
        <pc:sldMkLst>
          <pc:docMk/>
          <pc:sldMk cId="1620085565" sldId="2146847442"/>
        </pc:sldMkLst>
      </pc:sldChg>
      <pc:sldChg chg="modNotesTx">
        <pc:chgData name="Carys Ward" userId="31f6a9d8403fb33d" providerId="LiveId" clId="{FFC2BB43-16D8-4B8B-817E-CB938486915F}" dt="2026-06-08T09:38:05.423" v="24" actId="6549"/>
        <pc:sldMkLst>
          <pc:docMk/>
          <pc:sldMk cId="2995478030" sldId="2146847444"/>
        </pc:sldMkLst>
      </pc:sldChg>
      <pc:sldChg chg="modNotesTx">
        <pc:chgData name="Carys Ward" userId="31f6a9d8403fb33d" providerId="LiveId" clId="{FFC2BB43-16D8-4B8B-817E-CB938486915F}" dt="2026-06-08T09:38:15.414" v="28" actId="6549"/>
        <pc:sldMkLst>
          <pc:docMk/>
          <pc:sldMk cId="731434911" sldId="2146847452"/>
        </pc:sldMkLst>
      </pc:sldChg>
      <pc:sldChg chg="modNotesTx">
        <pc:chgData name="Carys Ward" userId="31f6a9d8403fb33d" providerId="LiveId" clId="{FFC2BB43-16D8-4B8B-817E-CB938486915F}" dt="2026-06-08T09:38:10.286" v="26" actId="6549"/>
        <pc:sldMkLst>
          <pc:docMk/>
          <pc:sldMk cId="2868944805" sldId="2146847453"/>
        </pc:sldMkLst>
      </pc:sldChg>
      <pc:sldChg chg="modNotesTx">
        <pc:chgData name="Carys Ward" userId="31f6a9d8403fb33d" providerId="LiveId" clId="{FFC2BB43-16D8-4B8B-817E-CB938486915F}" dt="2026-06-08T09:37:51.976" v="20" actId="20577"/>
        <pc:sldMkLst>
          <pc:docMk/>
          <pc:sldMk cId="3309162021" sldId="2146847454"/>
        </pc:sldMkLst>
      </pc:sldChg>
      <pc:sldChg chg="modNotesTx">
        <pc:chgData name="Carys Ward" userId="31f6a9d8403fb33d" providerId="LiveId" clId="{FFC2BB43-16D8-4B8B-817E-CB938486915F}" dt="2026-06-08T09:37:55.695" v="21" actId="20577"/>
        <pc:sldMkLst>
          <pc:docMk/>
          <pc:sldMk cId="3075835142" sldId="2146847458"/>
        </pc:sldMkLst>
      </pc:sldChg>
      <pc:sldChg chg="modNotesTx">
        <pc:chgData name="Carys Ward" userId="31f6a9d8403fb33d" providerId="LiveId" clId="{FFC2BB43-16D8-4B8B-817E-CB938486915F}" dt="2026-06-08T09:37:34.732" v="13" actId="20577"/>
        <pc:sldMkLst>
          <pc:docMk/>
          <pc:sldMk cId="934933624" sldId="2146847465"/>
        </pc:sldMkLst>
      </pc:sldChg>
      <pc:sldChg chg="modNotesTx">
        <pc:chgData name="Carys Ward" userId="31f6a9d8403fb33d" providerId="LiveId" clId="{FFC2BB43-16D8-4B8B-817E-CB938486915F}" dt="2026-06-08T09:38:21.208" v="30" actId="6549"/>
        <pc:sldMkLst>
          <pc:docMk/>
          <pc:sldMk cId="4035454547" sldId="2146847468"/>
        </pc:sldMkLst>
      </pc:sldChg>
      <pc:sldChg chg="modNotesTx">
        <pc:chgData name="Carys Ward" userId="31f6a9d8403fb33d" providerId="LiveId" clId="{FFC2BB43-16D8-4B8B-817E-CB938486915F}" dt="2026-06-08T09:38:55.201" v="47" actId="6549"/>
        <pc:sldMkLst>
          <pc:docMk/>
          <pc:sldMk cId="1363354257" sldId="2146847473"/>
        </pc:sldMkLst>
      </pc:sldChg>
      <pc:sldChg chg="modNotesTx">
        <pc:chgData name="Carys Ward" userId="31f6a9d8403fb33d" providerId="LiveId" clId="{FFC2BB43-16D8-4B8B-817E-CB938486915F}" dt="2026-06-08T09:38:57.467" v="48" actId="6549"/>
        <pc:sldMkLst>
          <pc:docMk/>
          <pc:sldMk cId="4082245215" sldId="2146847474"/>
        </pc:sldMkLst>
      </pc:sldChg>
      <pc:sldChg chg="addSp modSp mod modNotesTx">
        <pc:chgData name="Carys Ward" userId="31f6a9d8403fb33d" providerId="LiveId" clId="{FFC2BB43-16D8-4B8B-817E-CB938486915F}" dt="2026-06-08T09:41:30.478" v="74" actId="171"/>
        <pc:sldMkLst>
          <pc:docMk/>
          <pc:sldMk cId="3841293977" sldId="2146847475"/>
        </pc:sldMkLst>
        <pc:spChg chg="add mod ord">
          <ac:chgData name="Carys Ward" userId="31f6a9d8403fb33d" providerId="LiveId" clId="{FFC2BB43-16D8-4B8B-817E-CB938486915F}" dt="2026-06-08T09:41:30.478" v="74" actId="171"/>
          <ac:spMkLst>
            <pc:docMk/>
            <pc:sldMk cId="3841293977" sldId="2146847475"/>
            <ac:spMk id="14" creationId="{9ECFC037-B2CF-4715-DB7A-A4BD33108B78}"/>
          </ac:spMkLst>
        </pc:spChg>
        <pc:picChg chg="mod modCrop">
          <ac:chgData name="Carys Ward" userId="31f6a9d8403fb33d" providerId="LiveId" clId="{FFC2BB43-16D8-4B8B-817E-CB938486915F}" dt="2026-06-08T09:40:20.739" v="62" actId="732"/>
          <ac:picMkLst>
            <pc:docMk/>
            <pc:sldMk cId="3841293977" sldId="2146847475"/>
            <ac:picMk id="6" creationId="{2355978C-2184-661F-AD96-796F8858687F}"/>
          </ac:picMkLst>
        </pc:picChg>
        <pc:picChg chg="mod">
          <ac:chgData name="Carys Ward" userId="31f6a9d8403fb33d" providerId="LiveId" clId="{FFC2BB43-16D8-4B8B-817E-CB938486915F}" dt="2026-06-08T09:40:07.672" v="60" actId="1036"/>
          <ac:picMkLst>
            <pc:docMk/>
            <pc:sldMk cId="3841293977" sldId="2146847475"/>
            <ac:picMk id="13" creationId="{98C2C20C-E28B-8C50-2D54-81A3B1D5B704}"/>
          </ac:picMkLst>
        </pc:picChg>
      </pc:sldChg>
      <pc:sldChg chg="modNotesTx">
        <pc:chgData name="Carys Ward" userId="31f6a9d8403fb33d" providerId="LiveId" clId="{FFC2BB43-16D8-4B8B-817E-CB938486915F}" dt="2026-06-08T09:39:03.751" v="50" actId="20577"/>
        <pc:sldMkLst>
          <pc:docMk/>
          <pc:sldMk cId="4170431238" sldId="2146847479"/>
        </pc:sldMkLst>
      </pc:sldChg>
      <pc:sldChg chg="modNotesTx">
        <pc:chgData name="Carys Ward" userId="31f6a9d8403fb33d" providerId="LiveId" clId="{FFC2BB43-16D8-4B8B-817E-CB938486915F}" dt="2026-06-08T09:39:22.790" v="51" actId="114"/>
        <pc:sldMkLst>
          <pc:docMk/>
          <pc:sldMk cId="3900137439" sldId="2146847480"/>
        </pc:sldMkLst>
      </pc:sldChg>
      <pc:sldChg chg="modNotesTx">
        <pc:chgData name="Carys Ward" userId="31f6a9d8403fb33d" providerId="LiveId" clId="{FFC2BB43-16D8-4B8B-817E-CB938486915F}" dt="2026-06-08T09:38:08.228" v="25" actId="6549"/>
        <pc:sldMkLst>
          <pc:docMk/>
          <pc:sldMk cId="1984072349" sldId="2146847482"/>
        </pc:sldMkLst>
      </pc:sldChg>
      <pc:sldChg chg="modNotesTx">
        <pc:chgData name="Carys Ward" userId="31f6a9d8403fb33d" providerId="LiveId" clId="{FFC2BB43-16D8-4B8B-817E-CB938486915F}" dt="2026-06-08T09:38:43.422" v="39" actId="6549"/>
        <pc:sldMkLst>
          <pc:docMk/>
          <pc:sldMk cId="3868211413" sldId="2146847483"/>
        </pc:sldMkLst>
      </pc:sldChg>
      <pc:sldChg chg="modNotesTx">
        <pc:chgData name="Carys Ward" userId="31f6a9d8403fb33d" providerId="LiveId" clId="{FFC2BB43-16D8-4B8B-817E-CB938486915F}" dt="2026-06-08T09:37:47.441" v="18" actId="20577"/>
        <pc:sldMkLst>
          <pc:docMk/>
          <pc:sldMk cId="3640098394" sldId="2146847484"/>
        </pc:sldMkLst>
      </pc:sldChg>
      <pc:sldChg chg="modNotesTx">
        <pc:chgData name="Carys Ward" userId="31f6a9d8403fb33d" providerId="LiveId" clId="{FFC2BB43-16D8-4B8B-817E-CB938486915F}" dt="2026-06-08T09:38:01.777" v="23" actId="6549"/>
        <pc:sldMkLst>
          <pc:docMk/>
          <pc:sldMk cId="451596230" sldId="2146847485"/>
        </pc:sldMkLst>
      </pc:sldChg>
      <pc:sldChg chg="modNotesTx">
        <pc:chgData name="Carys Ward" userId="31f6a9d8403fb33d" providerId="LiveId" clId="{FFC2BB43-16D8-4B8B-817E-CB938486915F}" dt="2026-06-08T09:37:58.374" v="22" actId="20577"/>
        <pc:sldMkLst>
          <pc:docMk/>
          <pc:sldMk cId="202559933" sldId="2146847486"/>
        </pc:sldMkLst>
      </pc:sldChg>
      <pc:sldChg chg="modNotesTx">
        <pc:chgData name="Carys Ward" userId="31f6a9d8403fb33d" providerId="LiveId" clId="{FFC2BB43-16D8-4B8B-817E-CB938486915F}" dt="2026-06-08T09:37:39.912" v="15" actId="20577"/>
        <pc:sldMkLst>
          <pc:docMk/>
          <pc:sldMk cId="3815316430" sldId="2146847487"/>
        </pc:sldMkLst>
      </pc:sldChg>
      <pc:sldChg chg="modNotesTx">
        <pc:chgData name="Carys Ward" userId="31f6a9d8403fb33d" providerId="LiveId" clId="{FFC2BB43-16D8-4B8B-817E-CB938486915F}" dt="2026-06-08T09:37:31.280" v="12" actId="20577"/>
        <pc:sldMkLst>
          <pc:docMk/>
          <pc:sldMk cId="2120928531" sldId="2146847488"/>
        </pc:sldMkLst>
      </pc:sldChg>
      <pc:sldChg chg="modNotesTx">
        <pc:chgData name="Carys Ward" userId="31f6a9d8403fb33d" providerId="LiveId" clId="{FFC2BB43-16D8-4B8B-817E-CB938486915F}" dt="2026-06-08T09:37:27.751" v="11" actId="20577"/>
        <pc:sldMkLst>
          <pc:docMk/>
          <pc:sldMk cId="1316234798" sldId="2146847489"/>
        </pc:sldMkLst>
      </pc:sldChg>
      <pc:sldChg chg="modNotesTx">
        <pc:chgData name="Carys Ward" userId="31f6a9d8403fb33d" providerId="LiveId" clId="{FFC2BB43-16D8-4B8B-817E-CB938486915F}" dt="2026-06-08T09:37:45.336" v="17" actId="20577"/>
        <pc:sldMkLst>
          <pc:docMk/>
          <pc:sldMk cId="370553357" sldId="2146847490"/>
        </pc:sldMkLst>
      </pc:sldChg>
      <pc:sldChg chg="modNotesTx">
        <pc:chgData name="Carys Ward" userId="31f6a9d8403fb33d" providerId="LiveId" clId="{FFC2BB43-16D8-4B8B-817E-CB938486915F}" dt="2026-06-08T09:37:36.928" v="14" actId="20577"/>
        <pc:sldMkLst>
          <pc:docMk/>
          <pc:sldMk cId="1775135075" sldId="2146847491"/>
        </pc:sldMkLst>
      </pc:sldChg>
      <pc:sldChg chg="modSp mod modNotesTx">
        <pc:chgData name="Carys Ward" userId="31f6a9d8403fb33d" providerId="LiveId" clId="{FFC2BB43-16D8-4B8B-817E-CB938486915F}" dt="2026-06-08T09:48:19.717" v="91"/>
        <pc:sldMkLst>
          <pc:docMk/>
          <pc:sldMk cId="2185607129" sldId="2146847492"/>
        </pc:sldMkLst>
        <pc:spChg chg="mod">
          <ac:chgData name="Carys Ward" userId="31f6a9d8403fb33d" providerId="LiveId" clId="{FFC2BB43-16D8-4B8B-817E-CB938486915F}" dt="2026-06-08T09:36:10.452" v="10" actId="122"/>
          <ac:spMkLst>
            <pc:docMk/>
            <pc:sldMk cId="2185607129" sldId="2146847492"/>
            <ac:spMk id="2" creationId="{D4A12301-810A-62DB-1F5A-8A0FC7CBE84F}"/>
          </ac:spMkLst>
        </pc:spChg>
        <pc:graphicFrameChg chg="mod modGraphic">
          <ac:chgData name="Carys Ward" userId="31f6a9d8403fb33d" providerId="LiveId" clId="{FFC2BB43-16D8-4B8B-817E-CB938486915F}" dt="2026-06-08T09:48:19.717" v="91"/>
          <ac:graphicFrameMkLst>
            <pc:docMk/>
            <pc:sldMk cId="2185607129" sldId="2146847492"/>
            <ac:graphicFrameMk id="7" creationId="{BF7472AD-90A0-F036-0F90-DE491E0FEFE9}"/>
          </ac:graphicFrameMkLst>
        </pc:graphicFrameChg>
      </pc:sldChg>
      <pc:sldChg chg="addSp modSp mod modNotesTx">
        <pc:chgData name="Carys Ward" userId="31f6a9d8403fb33d" providerId="LiveId" clId="{FFC2BB43-16D8-4B8B-817E-CB938486915F}" dt="2026-06-08T09:41:11.479" v="70" actId="14100"/>
        <pc:sldMkLst>
          <pc:docMk/>
          <pc:sldMk cId="1311045039" sldId="2146847494"/>
        </pc:sldMkLst>
        <pc:spChg chg="add mod ord">
          <ac:chgData name="Carys Ward" userId="31f6a9d8403fb33d" providerId="LiveId" clId="{FFC2BB43-16D8-4B8B-817E-CB938486915F}" dt="2026-06-08T09:41:11.479" v="70" actId="14100"/>
          <ac:spMkLst>
            <pc:docMk/>
            <pc:sldMk cId="1311045039" sldId="2146847494"/>
            <ac:spMk id="9" creationId="{7A1DD197-DDF2-807A-3584-E3B22BF7B75A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483224-F664-48FE-869E-1D2AA04ACC1E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0DEE0E7-D29B-4D03-A690-02678EFAD0BD}">
      <dgm:prSet/>
      <dgm:spPr/>
      <dgm:t>
        <a:bodyPr/>
        <a:lstStyle/>
        <a:p>
          <a:r>
            <a:rPr lang="en-GB" dirty="0"/>
            <a:t>What you do</a:t>
          </a:r>
          <a:endParaRPr lang="en-US" dirty="0"/>
        </a:p>
      </dgm:t>
    </dgm:pt>
    <dgm:pt modelId="{286B8B93-158E-4007-809A-027802EC8190}" type="parTrans" cxnId="{903CF03A-8330-4405-8438-126A82FF91E8}">
      <dgm:prSet/>
      <dgm:spPr/>
      <dgm:t>
        <a:bodyPr/>
        <a:lstStyle/>
        <a:p>
          <a:endParaRPr lang="en-US"/>
        </a:p>
      </dgm:t>
    </dgm:pt>
    <dgm:pt modelId="{FAC085BF-B0BD-47EE-BCEB-9338F2ED4C15}" type="sibTrans" cxnId="{903CF03A-8330-4405-8438-126A82FF91E8}">
      <dgm:prSet/>
      <dgm:spPr/>
      <dgm:t>
        <a:bodyPr/>
        <a:lstStyle/>
        <a:p>
          <a:endParaRPr lang="en-US" dirty="0"/>
        </a:p>
      </dgm:t>
    </dgm:pt>
    <dgm:pt modelId="{376E9AA0-36CD-49B4-A3B4-635EDE7140E7}">
      <dgm:prSet/>
      <dgm:spPr/>
      <dgm:t>
        <a:bodyPr/>
        <a:lstStyle/>
        <a:p>
          <a:r>
            <a:rPr lang="en-GB" dirty="0"/>
            <a:t>What you hope to gain from today</a:t>
          </a:r>
          <a:endParaRPr lang="en-US" dirty="0"/>
        </a:p>
      </dgm:t>
    </dgm:pt>
    <dgm:pt modelId="{70C57D04-9EE7-48E5-B9CE-767966E3973C}" type="parTrans" cxnId="{9D8D9CD0-6E0C-4E74-9610-7E67258EBB31}">
      <dgm:prSet/>
      <dgm:spPr/>
      <dgm:t>
        <a:bodyPr/>
        <a:lstStyle/>
        <a:p>
          <a:endParaRPr lang="en-US"/>
        </a:p>
      </dgm:t>
    </dgm:pt>
    <dgm:pt modelId="{5658FBA6-48AB-4E98-95DE-178C2D4EC42B}" type="sibTrans" cxnId="{9D8D9CD0-6E0C-4E74-9610-7E67258EBB31}">
      <dgm:prSet/>
      <dgm:spPr/>
      <dgm:t>
        <a:bodyPr/>
        <a:lstStyle/>
        <a:p>
          <a:endParaRPr lang="en-US"/>
        </a:p>
      </dgm:t>
    </dgm:pt>
    <dgm:pt modelId="{0A359473-7CB4-4566-A846-BB671BAFDF5C}" type="pres">
      <dgm:prSet presAssocID="{30483224-F664-48FE-869E-1D2AA04ACC1E}" presName="outerComposite" presStyleCnt="0">
        <dgm:presLayoutVars>
          <dgm:chMax val="5"/>
          <dgm:dir/>
          <dgm:resizeHandles val="exact"/>
        </dgm:presLayoutVars>
      </dgm:prSet>
      <dgm:spPr/>
    </dgm:pt>
    <dgm:pt modelId="{3FBBF2CC-10D6-4771-81D9-100CA8CCA5B1}" type="pres">
      <dgm:prSet presAssocID="{30483224-F664-48FE-869E-1D2AA04ACC1E}" presName="dummyMaxCanvas" presStyleCnt="0">
        <dgm:presLayoutVars/>
      </dgm:prSet>
      <dgm:spPr/>
    </dgm:pt>
    <dgm:pt modelId="{4C49F0F8-C443-4A27-B763-81320AD24902}" type="pres">
      <dgm:prSet presAssocID="{30483224-F664-48FE-869E-1D2AA04ACC1E}" presName="TwoNodes_1" presStyleLbl="node1" presStyleIdx="0" presStyleCnt="2" custLinFactNeighborX="73" custLinFactNeighborY="614">
        <dgm:presLayoutVars>
          <dgm:bulletEnabled val="1"/>
        </dgm:presLayoutVars>
      </dgm:prSet>
      <dgm:spPr/>
    </dgm:pt>
    <dgm:pt modelId="{5EE1B844-1F12-4B19-900D-1D258A2787A1}" type="pres">
      <dgm:prSet presAssocID="{30483224-F664-48FE-869E-1D2AA04ACC1E}" presName="TwoNodes_2" presStyleLbl="node1" presStyleIdx="1" presStyleCnt="2">
        <dgm:presLayoutVars>
          <dgm:bulletEnabled val="1"/>
        </dgm:presLayoutVars>
      </dgm:prSet>
      <dgm:spPr/>
    </dgm:pt>
    <dgm:pt modelId="{CADF1BE2-A9CB-41B2-A03E-85514C11A72D}" type="pres">
      <dgm:prSet presAssocID="{30483224-F664-48FE-869E-1D2AA04ACC1E}" presName="TwoConn_1-2" presStyleLbl="fgAccFollowNode1" presStyleIdx="0" presStyleCnt="1">
        <dgm:presLayoutVars>
          <dgm:bulletEnabled val="1"/>
        </dgm:presLayoutVars>
      </dgm:prSet>
      <dgm:spPr/>
    </dgm:pt>
    <dgm:pt modelId="{BF235F40-17B9-421B-A597-12A0547FE0CC}" type="pres">
      <dgm:prSet presAssocID="{30483224-F664-48FE-869E-1D2AA04ACC1E}" presName="TwoNodes_1_text" presStyleLbl="node1" presStyleIdx="1" presStyleCnt="2">
        <dgm:presLayoutVars>
          <dgm:bulletEnabled val="1"/>
        </dgm:presLayoutVars>
      </dgm:prSet>
      <dgm:spPr/>
    </dgm:pt>
    <dgm:pt modelId="{34BD824E-7603-4CF7-8572-F67F3D952759}" type="pres">
      <dgm:prSet presAssocID="{30483224-F664-48FE-869E-1D2AA04ACC1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903CF03A-8330-4405-8438-126A82FF91E8}" srcId="{30483224-F664-48FE-869E-1D2AA04ACC1E}" destId="{50DEE0E7-D29B-4D03-A690-02678EFAD0BD}" srcOrd="0" destOrd="0" parTransId="{286B8B93-158E-4007-809A-027802EC8190}" sibTransId="{FAC085BF-B0BD-47EE-BCEB-9338F2ED4C15}"/>
    <dgm:cxn modelId="{C84EFF5D-8AD8-4EA2-8532-0D772F6B3F37}" type="presOf" srcId="{FAC085BF-B0BD-47EE-BCEB-9338F2ED4C15}" destId="{CADF1BE2-A9CB-41B2-A03E-85514C11A72D}" srcOrd="0" destOrd="0" presId="urn:microsoft.com/office/officeart/2005/8/layout/vProcess5"/>
    <dgm:cxn modelId="{B63423A0-F4E3-4C6D-AA2C-D66AA95C5111}" type="presOf" srcId="{376E9AA0-36CD-49B4-A3B4-635EDE7140E7}" destId="{34BD824E-7603-4CF7-8572-F67F3D952759}" srcOrd="1" destOrd="0" presId="urn:microsoft.com/office/officeart/2005/8/layout/vProcess5"/>
    <dgm:cxn modelId="{D7A9A3A0-F70B-4AF2-9904-2CF5F852AE80}" type="presOf" srcId="{50DEE0E7-D29B-4D03-A690-02678EFAD0BD}" destId="{BF235F40-17B9-421B-A597-12A0547FE0CC}" srcOrd="1" destOrd="0" presId="urn:microsoft.com/office/officeart/2005/8/layout/vProcess5"/>
    <dgm:cxn modelId="{3DB7E2B3-A755-45F4-9ADC-B640FC3148C5}" type="presOf" srcId="{50DEE0E7-D29B-4D03-A690-02678EFAD0BD}" destId="{4C49F0F8-C443-4A27-B763-81320AD24902}" srcOrd="0" destOrd="0" presId="urn:microsoft.com/office/officeart/2005/8/layout/vProcess5"/>
    <dgm:cxn modelId="{9D8D9CD0-6E0C-4E74-9610-7E67258EBB31}" srcId="{30483224-F664-48FE-869E-1D2AA04ACC1E}" destId="{376E9AA0-36CD-49B4-A3B4-635EDE7140E7}" srcOrd="1" destOrd="0" parTransId="{70C57D04-9EE7-48E5-B9CE-767966E3973C}" sibTransId="{5658FBA6-48AB-4E98-95DE-178C2D4EC42B}"/>
    <dgm:cxn modelId="{AB2366E0-7AAA-47B6-BC42-D52A0550AF08}" type="presOf" srcId="{30483224-F664-48FE-869E-1D2AA04ACC1E}" destId="{0A359473-7CB4-4566-A846-BB671BAFDF5C}" srcOrd="0" destOrd="0" presId="urn:microsoft.com/office/officeart/2005/8/layout/vProcess5"/>
    <dgm:cxn modelId="{4EED9BFD-6FF1-4F53-B616-96F2A1A50EF7}" type="presOf" srcId="{376E9AA0-36CD-49B4-A3B4-635EDE7140E7}" destId="{5EE1B844-1F12-4B19-900D-1D258A2787A1}" srcOrd="0" destOrd="0" presId="urn:microsoft.com/office/officeart/2005/8/layout/vProcess5"/>
    <dgm:cxn modelId="{8237AD9D-7EFF-4636-974B-F228B1CF2F66}" type="presParOf" srcId="{0A359473-7CB4-4566-A846-BB671BAFDF5C}" destId="{3FBBF2CC-10D6-4771-81D9-100CA8CCA5B1}" srcOrd="0" destOrd="0" presId="urn:microsoft.com/office/officeart/2005/8/layout/vProcess5"/>
    <dgm:cxn modelId="{F38B5543-5F9A-4A74-B3B6-847A3ADB6733}" type="presParOf" srcId="{0A359473-7CB4-4566-A846-BB671BAFDF5C}" destId="{4C49F0F8-C443-4A27-B763-81320AD24902}" srcOrd="1" destOrd="0" presId="urn:microsoft.com/office/officeart/2005/8/layout/vProcess5"/>
    <dgm:cxn modelId="{4399F8F8-612A-4AC0-B2D3-65D7D71352EF}" type="presParOf" srcId="{0A359473-7CB4-4566-A846-BB671BAFDF5C}" destId="{5EE1B844-1F12-4B19-900D-1D258A2787A1}" srcOrd="2" destOrd="0" presId="urn:microsoft.com/office/officeart/2005/8/layout/vProcess5"/>
    <dgm:cxn modelId="{B848F386-DFE1-4C42-A871-623F179365AB}" type="presParOf" srcId="{0A359473-7CB4-4566-A846-BB671BAFDF5C}" destId="{CADF1BE2-A9CB-41B2-A03E-85514C11A72D}" srcOrd="3" destOrd="0" presId="urn:microsoft.com/office/officeart/2005/8/layout/vProcess5"/>
    <dgm:cxn modelId="{A6C2D9C8-FCA2-4946-8740-8F77AE8CE36D}" type="presParOf" srcId="{0A359473-7CB4-4566-A846-BB671BAFDF5C}" destId="{BF235F40-17B9-421B-A597-12A0547FE0CC}" srcOrd="4" destOrd="0" presId="urn:microsoft.com/office/officeart/2005/8/layout/vProcess5"/>
    <dgm:cxn modelId="{5D3F9DEC-50CF-4107-B472-4A7A1F4AA49B}" type="presParOf" srcId="{0A359473-7CB4-4566-A846-BB671BAFDF5C}" destId="{34BD824E-7603-4CF7-8572-F67F3D95275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DA63D-D147-42CC-AA8B-9DE99621B2B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72D97ED-6AFF-4FF5-82DE-FF5070CC33F3}">
      <dgm:prSet custT="1"/>
      <dgm:spPr/>
      <dgm:t>
        <a:bodyPr/>
        <a:lstStyle/>
        <a:p>
          <a:r>
            <a:rPr lang="en-GB" sz="2000" b="1" dirty="0"/>
            <a:t>Beyond the Lanyard</a:t>
          </a:r>
          <a:r>
            <a:rPr lang="en-GB" sz="2000" dirty="0"/>
            <a:t>: getting to know each other beyond the job title (belonging)</a:t>
          </a:r>
          <a:endParaRPr lang="en-US" sz="2000" dirty="0"/>
        </a:p>
      </dgm:t>
    </dgm:pt>
    <dgm:pt modelId="{142F50FF-41C7-430B-A719-3AA987205F7C}" type="parTrans" cxnId="{3A969221-82E3-4BAB-B55F-B268526A5CF2}">
      <dgm:prSet/>
      <dgm:spPr/>
      <dgm:t>
        <a:bodyPr/>
        <a:lstStyle/>
        <a:p>
          <a:endParaRPr lang="en-US" sz="2000"/>
        </a:p>
      </dgm:t>
    </dgm:pt>
    <dgm:pt modelId="{C95F7D2A-F886-4107-BA78-E9C0D641F023}" type="sibTrans" cxnId="{3A969221-82E3-4BAB-B55F-B268526A5CF2}">
      <dgm:prSet/>
      <dgm:spPr/>
      <dgm:t>
        <a:bodyPr/>
        <a:lstStyle/>
        <a:p>
          <a:endParaRPr lang="en-US" sz="2000"/>
        </a:p>
      </dgm:t>
    </dgm:pt>
    <dgm:pt modelId="{2D501E48-66E1-4BEE-8FA5-F97EB458C098}">
      <dgm:prSet custT="1"/>
      <dgm:spPr/>
      <dgm:t>
        <a:bodyPr/>
        <a:lstStyle/>
        <a:p>
          <a:r>
            <a:rPr lang="en-GB" sz="2000" b="1" dirty="0"/>
            <a:t>Understanding Strengths</a:t>
          </a:r>
          <a:r>
            <a:rPr lang="en-GB" sz="2000" dirty="0"/>
            <a:t>: knowing how to help someone bring their best to work and sharing what I need</a:t>
          </a:r>
          <a:endParaRPr lang="en-US" sz="2000" dirty="0"/>
        </a:p>
      </dgm:t>
    </dgm:pt>
    <dgm:pt modelId="{B6E69F1E-E8A8-4425-9B4A-E883588BA070}" type="parTrans" cxnId="{AF652F00-63D9-491A-A94A-9FFC5F3A1EA2}">
      <dgm:prSet/>
      <dgm:spPr/>
      <dgm:t>
        <a:bodyPr/>
        <a:lstStyle/>
        <a:p>
          <a:endParaRPr lang="en-US" sz="2000"/>
        </a:p>
      </dgm:t>
    </dgm:pt>
    <dgm:pt modelId="{532696D9-C924-4F8B-B76A-BD37FD6A66F9}" type="sibTrans" cxnId="{AF652F00-63D9-491A-A94A-9FFC5F3A1EA2}">
      <dgm:prSet/>
      <dgm:spPr/>
      <dgm:t>
        <a:bodyPr/>
        <a:lstStyle/>
        <a:p>
          <a:endParaRPr lang="en-US" sz="2000"/>
        </a:p>
      </dgm:t>
    </dgm:pt>
    <dgm:pt modelId="{0B9A08A1-A609-4136-9BDE-289CAD659B8D}">
      <dgm:prSet custT="1"/>
      <dgm:spPr/>
      <dgm:t>
        <a:bodyPr/>
        <a:lstStyle/>
        <a:p>
          <a:r>
            <a:rPr lang="en-GB" sz="2000" b="1" dirty="0"/>
            <a:t>Clear Shared Vision</a:t>
          </a:r>
          <a:r>
            <a:rPr lang="en-GB" sz="2000" dirty="0"/>
            <a:t>: your team ‘why’ is clear and understood by all (contribution)</a:t>
          </a:r>
          <a:endParaRPr lang="en-US" sz="2000" dirty="0"/>
        </a:p>
      </dgm:t>
    </dgm:pt>
    <dgm:pt modelId="{32525DDC-35A2-43CB-A7AE-434B7B7DE41E}" type="parTrans" cxnId="{FE4AB0A3-3B5A-4FB2-888F-BBAF36779813}">
      <dgm:prSet/>
      <dgm:spPr/>
      <dgm:t>
        <a:bodyPr/>
        <a:lstStyle/>
        <a:p>
          <a:endParaRPr lang="en-US" sz="2000"/>
        </a:p>
      </dgm:t>
    </dgm:pt>
    <dgm:pt modelId="{9BAEDE0B-9F89-4A2C-A2B1-18B37E97634C}" type="sibTrans" cxnId="{FE4AB0A3-3B5A-4FB2-888F-BBAF36779813}">
      <dgm:prSet/>
      <dgm:spPr/>
      <dgm:t>
        <a:bodyPr/>
        <a:lstStyle/>
        <a:p>
          <a:endParaRPr lang="en-US" sz="2000"/>
        </a:p>
      </dgm:t>
    </dgm:pt>
    <dgm:pt modelId="{3176F5D0-A135-4BEC-8AD7-947B7745B74D}" type="pres">
      <dgm:prSet presAssocID="{C27DA63D-D147-42CC-AA8B-9DE99621B2BE}" presName="root" presStyleCnt="0">
        <dgm:presLayoutVars>
          <dgm:dir/>
          <dgm:resizeHandles val="exact"/>
        </dgm:presLayoutVars>
      </dgm:prSet>
      <dgm:spPr/>
    </dgm:pt>
    <dgm:pt modelId="{933D0F4A-2A68-4537-AD9C-8C2A826AA471}" type="pres">
      <dgm:prSet presAssocID="{D72D97ED-6AFF-4FF5-82DE-FF5070CC33F3}" presName="compNode" presStyleCnt="0"/>
      <dgm:spPr/>
    </dgm:pt>
    <dgm:pt modelId="{9DC2FB1D-81D0-48B4-8E52-2E50BCF11938}" type="pres">
      <dgm:prSet presAssocID="{D72D97ED-6AFF-4FF5-82DE-FF5070CC33F3}" presName="bgRect" presStyleLbl="bgShp" presStyleIdx="0" presStyleCnt="3" custLinFactNeighborX="-4627" custLinFactNeighborY="4316"/>
      <dgm:spPr/>
    </dgm:pt>
    <dgm:pt modelId="{999B69EA-6AD0-4DF8-883C-4DE8F6DDBD7A}" type="pres">
      <dgm:prSet presAssocID="{D72D97ED-6AFF-4FF5-82DE-FF5070CC33F3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C56ED989-F3DE-4025-A877-73893CE74758}" type="pres">
      <dgm:prSet presAssocID="{D72D97ED-6AFF-4FF5-82DE-FF5070CC33F3}" presName="spaceRect" presStyleCnt="0"/>
      <dgm:spPr/>
    </dgm:pt>
    <dgm:pt modelId="{426C4F99-2215-43F2-92C9-FA333D8CDBFA}" type="pres">
      <dgm:prSet presAssocID="{D72D97ED-6AFF-4FF5-82DE-FF5070CC33F3}" presName="parTx" presStyleLbl="revTx" presStyleIdx="0" presStyleCnt="3">
        <dgm:presLayoutVars>
          <dgm:chMax val="0"/>
          <dgm:chPref val="0"/>
        </dgm:presLayoutVars>
      </dgm:prSet>
      <dgm:spPr/>
    </dgm:pt>
    <dgm:pt modelId="{262228A3-E702-4A87-A430-A234F3D13BA7}" type="pres">
      <dgm:prSet presAssocID="{C95F7D2A-F886-4107-BA78-E9C0D641F023}" presName="sibTrans" presStyleCnt="0"/>
      <dgm:spPr/>
    </dgm:pt>
    <dgm:pt modelId="{B1E11C20-55B8-4FDC-89EC-D84EFD7483D6}" type="pres">
      <dgm:prSet presAssocID="{2D501E48-66E1-4BEE-8FA5-F97EB458C098}" presName="compNode" presStyleCnt="0"/>
      <dgm:spPr/>
    </dgm:pt>
    <dgm:pt modelId="{E257145E-9C06-4838-A88D-7A6B7D59CF21}" type="pres">
      <dgm:prSet presAssocID="{2D501E48-66E1-4BEE-8FA5-F97EB458C098}" presName="bgRect" presStyleLbl="bgShp" presStyleIdx="1" presStyleCnt="3"/>
      <dgm:spPr/>
    </dgm:pt>
    <dgm:pt modelId="{7DD62562-29A7-4F82-B286-068D16C3B489}" type="pres">
      <dgm:prSet presAssocID="{2D501E48-66E1-4BEE-8FA5-F97EB458C098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"/>
        </a:ext>
      </dgm:extLst>
    </dgm:pt>
    <dgm:pt modelId="{5ADA43AE-333A-4839-AD3A-F0372955A21F}" type="pres">
      <dgm:prSet presAssocID="{2D501E48-66E1-4BEE-8FA5-F97EB458C098}" presName="spaceRect" presStyleCnt="0"/>
      <dgm:spPr/>
    </dgm:pt>
    <dgm:pt modelId="{1D4AF66B-0443-4D70-8D00-429FF960CFC0}" type="pres">
      <dgm:prSet presAssocID="{2D501E48-66E1-4BEE-8FA5-F97EB458C098}" presName="parTx" presStyleLbl="revTx" presStyleIdx="1" presStyleCnt="3">
        <dgm:presLayoutVars>
          <dgm:chMax val="0"/>
          <dgm:chPref val="0"/>
        </dgm:presLayoutVars>
      </dgm:prSet>
      <dgm:spPr/>
    </dgm:pt>
    <dgm:pt modelId="{BB04B8FC-EA39-4617-8E75-9C9BC9DA840F}" type="pres">
      <dgm:prSet presAssocID="{532696D9-C924-4F8B-B76A-BD37FD6A66F9}" presName="sibTrans" presStyleCnt="0"/>
      <dgm:spPr/>
    </dgm:pt>
    <dgm:pt modelId="{DC2890F5-4ACE-43FC-817D-DF5DE42B1573}" type="pres">
      <dgm:prSet presAssocID="{0B9A08A1-A609-4136-9BDE-289CAD659B8D}" presName="compNode" presStyleCnt="0"/>
      <dgm:spPr/>
    </dgm:pt>
    <dgm:pt modelId="{9FDF11C8-689C-4957-B1F6-A336D34F8A03}" type="pres">
      <dgm:prSet presAssocID="{0B9A08A1-A609-4136-9BDE-289CAD659B8D}" presName="bgRect" presStyleLbl="bgShp" presStyleIdx="2" presStyleCnt="3"/>
      <dgm:spPr/>
    </dgm:pt>
    <dgm:pt modelId="{5286D379-DBA6-4AE8-B2FE-D08216126BD4}" type="pres">
      <dgm:prSet presAssocID="{0B9A08A1-A609-4136-9BDE-289CAD659B8D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4E8DAF63-AF92-423C-B814-301DDC479585}" type="pres">
      <dgm:prSet presAssocID="{0B9A08A1-A609-4136-9BDE-289CAD659B8D}" presName="spaceRect" presStyleCnt="0"/>
      <dgm:spPr/>
    </dgm:pt>
    <dgm:pt modelId="{81A97333-5F1B-439C-AE52-2D7415BA847C}" type="pres">
      <dgm:prSet presAssocID="{0B9A08A1-A609-4136-9BDE-289CAD659B8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F652F00-63D9-491A-A94A-9FFC5F3A1EA2}" srcId="{C27DA63D-D147-42CC-AA8B-9DE99621B2BE}" destId="{2D501E48-66E1-4BEE-8FA5-F97EB458C098}" srcOrd="1" destOrd="0" parTransId="{B6E69F1E-E8A8-4425-9B4A-E883588BA070}" sibTransId="{532696D9-C924-4F8B-B76A-BD37FD6A66F9}"/>
    <dgm:cxn modelId="{D5ADAA0F-4A35-41C0-B729-584964215B39}" type="presOf" srcId="{0B9A08A1-A609-4136-9BDE-289CAD659B8D}" destId="{81A97333-5F1B-439C-AE52-2D7415BA847C}" srcOrd="0" destOrd="0" presId="urn:microsoft.com/office/officeart/2018/2/layout/IconVerticalSolidList"/>
    <dgm:cxn modelId="{3A969221-82E3-4BAB-B55F-B268526A5CF2}" srcId="{C27DA63D-D147-42CC-AA8B-9DE99621B2BE}" destId="{D72D97ED-6AFF-4FF5-82DE-FF5070CC33F3}" srcOrd="0" destOrd="0" parTransId="{142F50FF-41C7-430B-A719-3AA987205F7C}" sibTransId="{C95F7D2A-F886-4107-BA78-E9C0D641F023}"/>
    <dgm:cxn modelId="{5FEA664A-BF64-4D1F-B1FC-59D56A9A2DFF}" type="presOf" srcId="{D72D97ED-6AFF-4FF5-82DE-FF5070CC33F3}" destId="{426C4F99-2215-43F2-92C9-FA333D8CDBFA}" srcOrd="0" destOrd="0" presId="urn:microsoft.com/office/officeart/2018/2/layout/IconVerticalSolidList"/>
    <dgm:cxn modelId="{5AC2B371-EC26-495C-B040-A2CC62A7E8F2}" type="presOf" srcId="{2D501E48-66E1-4BEE-8FA5-F97EB458C098}" destId="{1D4AF66B-0443-4D70-8D00-429FF960CFC0}" srcOrd="0" destOrd="0" presId="urn:microsoft.com/office/officeart/2018/2/layout/IconVerticalSolidList"/>
    <dgm:cxn modelId="{8D355CA3-5726-4099-87DE-93541C174871}" type="presOf" srcId="{C27DA63D-D147-42CC-AA8B-9DE99621B2BE}" destId="{3176F5D0-A135-4BEC-8AD7-947B7745B74D}" srcOrd="0" destOrd="0" presId="urn:microsoft.com/office/officeart/2018/2/layout/IconVerticalSolidList"/>
    <dgm:cxn modelId="{FE4AB0A3-3B5A-4FB2-888F-BBAF36779813}" srcId="{C27DA63D-D147-42CC-AA8B-9DE99621B2BE}" destId="{0B9A08A1-A609-4136-9BDE-289CAD659B8D}" srcOrd="2" destOrd="0" parTransId="{32525DDC-35A2-43CB-A7AE-434B7B7DE41E}" sibTransId="{9BAEDE0B-9F89-4A2C-A2B1-18B37E97634C}"/>
    <dgm:cxn modelId="{F1078D60-1AD6-4FB0-B2B9-6F8E130605B6}" type="presParOf" srcId="{3176F5D0-A135-4BEC-8AD7-947B7745B74D}" destId="{933D0F4A-2A68-4537-AD9C-8C2A826AA471}" srcOrd="0" destOrd="0" presId="urn:microsoft.com/office/officeart/2018/2/layout/IconVerticalSolidList"/>
    <dgm:cxn modelId="{E9E80F74-41B1-4272-A9F0-CC808C2B8038}" type="presParOf" srcId="{933D0F4A-2A68-4537-AD9C-8C2A826AA471}" destId="{9DC2FB1D-81D0-48B4-8E52-2E50BCF11938}" srcOrd="0" destOrd="0" presId="urn:microsoft.com/office/officeart/2018/2/layout/IconVerticalSolidList"/>
    <dgm:cxn modelId="{547660FF-76E9-48AF-9FA3-55F8BFB41FE4}" type="presParOf" srcId="{933D0F4A-2A68-4537-AD9C-8C2A826AA471}" destId="{999B69EA-6AD0-4DF8-883C-4DE8F6DDBD7A}" srcOrd="1" destOrd="0" presId="urn:microsoft.com/office/officeart/2018/2/layout/IconVerticalSolidList"/>
    <dgm:cxn modelId="{815EC543-779A-45C0-B25E-F0184E59FB25}" type="presParOf" srcId="{933D0F4A-2A68-4537-AD9C-8C2A826AA471}" destId="{C56ED989-F3DE-4025-A877-73893CE74758}" srcOrd="2" destOrd="0" presId="urn:microsoft.com/office/officeart/2018/2/layout/IconVerticalSolidList"/>
    <dgm:cxn modelId="{0774F972-4355-4602-851B-A91D2CF19561}" type="presParOf" srcId="{933D0F4A-2A68-4537-AD9C-8C2A826AA471}" destId="{426C4F99-2215-43F2-92C9-FA333D8CDBFA}" srcOrd="3" destOrd="0" presId="urn:microsoft.com/office/officeart/2018/2/layout/IconVerticalSolidList"/>
    <dgm:cxn modelId="{C276348A-8665-4E5B-95E8-F5FB9537EA7D}" type="presParOf" srcId="{3176F5D0-A135-4BEC-8AD7-947B7745B74D}" destId="{262228A3-E702-4A87-A430-A234F3D13BA7}" srcOrd="1" destOrd="0" presId="urn:microsoft.com/office/officeart/2018/2/layout/IconVerticalSolidList"/>
    <dgm:cxn modelId="{D2556C73-C633-4283-85AE-A6562505BB78}" type="presParOf" srcId="{3176F5D0-A135-4BEC-8AD7-947B7745B74D}" destId="{B1E11C20-55B8-4FDC-89EC-D84EFD7483D6}" srcOrd="2" destOrd="0" presId="urn:microsoft.com/office/officeart/2018/2/layout/IconVerticalSolidList"/>
    <dgm:cxn modelId="{3009BD5F-772F-47DB-80DB-E64CD759E28E}" type="presParOf" srcId="{B1E11C20-55B8-4FDC-89EC-D84EFD7483D6}" destId="{E257145E-9C06-4838-A88D-7A6B7D59CF21}" srcOrd="0" destOrd="0" presId="urn:microsoft.com/office/officeart/2018/2/layout/IconVerticalSolidList"/>
    <dgm:cxn modelId="{DCB5F71F-3E79-4CA3-AE9C-6005AA48A7C5}" type="presParOf" srcId="{B1E11C20-55B8-4FDC-89EC-D84EFD7483D6}" destId="{7DD62562-29A7-4F82-B286-068D16C3B489}" srcOrd="1" destOrd="0" presId="urn:microsoft.com/office/officeart/2018/2/layout/IconVerticalSolidList"/>
    <dgm:cxn modelId="{6B2DFE62-6E7F-4665-9D04-BF08DDE7F371}" type="presParOf" srcId="{B1E11C20-55B8-4FDC-89EC-D84EFD7483D6}" destId="{5ADA43AE-333A-4839-AD3A-F0372955A21F}" srcOrd="2" destOrd="0" presId="urn:microsoft.com/office/officeart/2018/2/layout/IconVerticalSolidList"/>
    <dgm:cxn modelId="{7DCBC190-8D83-439C-9D2F-644DC4005BE2}" type="presParOf" srcId="{B1E11C20-55B8-4FDC-89EC-D84EFD7483D6}" destId="{1D4AF66B-0443-4D70-8D00-429FF960CFC0}" srcOrd="3" destOrd="0" presId="urn:microsoft.com/office/officeart/2018/2/layout/IconVerticalSolidList"/>
    <dgm:cxn modelId="{75E5AEA1-5AC1-4AEA-B891-3AA6BA493D8D}" type="presParOf" srcId="{3176F5D0-A135-4BEC-8AD7-947B7745B74D}" destId="{BB04B8FC-EA39-4617-8E75-9C9BC9DA840F}" srcOrd="3" destOrd="0" presId="urn:microsoft.com/office/officeart/2018/2/layout/IconVerticalSolidList"/>
    <dgm:cxn modelId="{985A9918-4F42-455A-AF22-26685AF20C30}" type="presParOf" srcId="{3176F5D0-A135-4BEC-8AD7-947B7745B74D}" destId="{DC2890F5-4ACE-43FC-817D-DF5DE42B1573}" srcOrd="4" destOrd="0" presId="urn:microsoft.com/office/officeart/2018/2/layout/IconVerticalSolidList"/>
    <dgm:cxn modelId="{B18CF84E-C963-4577-AC46-7A19A8C7C206}" type="presParOf" srcId="{DC2890F5-4ACE-43FC-817D-DF5DE42B1573}" destId="{9FDF11C8-689C-4957-B1F6-A336D34F8A03}" srcOrd="0" destOrd="0" presId="urn:microsoft.com/office/officeart/2018/2/layout/IconVerticalSolidList"/>
    <dgm:cxn modelId="{501D504E-A225-43D3-93A1-7D7415F5123D}" type="presParOf" srcId="{DC2890F5-4ACE-43FC-817D-DF5DE42B1573}" destId="{5286D379-DBA6-4AE8-B2FE-D08216126BD4}" srcOrd="1" destOrd="0" presId="urn:microsoft.com/office/officeart/2018/2/layout/IconVerticalSolidList"/>
    <dgm:cxn modelId="{F1D8B219-AC35-4507-9EE3-8B7711AB2820}" type="presParOf" srcId="{DC2890F5-4ACE-43FC-817D-DF5DE42B1573}" destId="{4E8DAF63-AF92-423C-B814-301DDC479585}" srcOrd="2" destOrd="0" presId="urn:microsoft.com/office/officeart/2018/2/layout/IconVerticalSolidList"/>
    <dgm:cxn modelId="{A9FAED5E-3E25-4E8E-9089-C5E904588DFB}" type="presParOf" srcId="{DC2890F5-4ACE-43FC-817D-DF5DE42B1573}" destId="{81A97333-5F1B-439C-AE52-2D7415BA84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9F0F8-C443-4A27-B763-81320AD24902}">
      <dsp:nvSpPr>
        <dsp:cNvPr id="0" name=""/>
        <dsp:cNvSpPr/>
      </dsp:nvSpPr>
      <dsp:spPr>
        <a:xfrm>
          <a:off x="6524" y="9853"/>
          <a:ext cx="8938260" cy="16047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What you do</a:t>
          </a:r>
          <a:endParaRPr lang="en-US" sz="4300" kern="1200" dirty="0"/>
        </a:p>
      </dsp:txBody>
      <dsp:txXfrm>
        <a:off x="53525" y="56854"/>
        <a:ext cx="7279627" cy="1510747"/>
      </dsp:txXfrm>
    </dsp:sp>
    <dsp:sp modelId="{5EE1B844-1F12-4B19-900D-1D258A2787A1}">
      <dsp:nvSpPr>
        <dsp:cNvPr id="0" name=""/>
        <dsp:cNvSpPr/>
      </dsp:nvSpPr>
      <dsp:spPr>
        <a:xfrm>
          <a:off x="1577339" y="1961360"/>
          <a:ext cx="8938260" cy="160474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What you hope to gain from today</a:t>
          </a:r>
          <a:endParaRPr lang="en-US" sz="4300" kern="1200" dirty="0"/>
        </a:p>
      </dsp:txBody>
      <dsp:txXfrm>
        <a:off x="1624340" y="2008361"/>
        <a:ext cx="6223830" cy="1510747"/>
      </dsp:txXfrm>
    </dsp:sp>
    <dsp:sp modelId="{CADF1BE2-A9CB-41B2-A03E-85514C11A72D}">
      <dsp:nvSpPr>
        <dsp:cNvPr id="0" name=""/>
        <dsp:cNvSpPr/>
      </dsp:nvSpPr>
      <dsp:spPr>
        <a:xfrm>
          <a:off x="7895172" y="1261511"/>
          <a:ext cx="1043087" cy="104308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8129867" y="1261511"/>
        <a:ext cx="573697" cy="784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2FB1D-81D0-48B4-8E52-2E50BCF11938}">
      <dsp:nvSpPr>
        <dsp:cNvPr id="0" name=""/>
        <dsp:cNvSpPr/>
      </dsp:nvSpPr>
      <dsp:spPr>
        <a:xfrm>
          <a:off x="0" y="69953"/>
          <a:ext cx="6823831" cy="16048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B69EA-6AD0-4DF8-883C-4DE8F6DDBD7A}">
      <dsp:nvSpPr>
        <dsp:cNvPr id="0" name=""/>
        <dsp:cNvSpPr/>
      </dsp:nvSpPr>
      <dsp:spPr>
        <a:xfrm>
          <a:off x="485480" y="361787"/>
          <a:ext cx="882691" cy="88269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C4F99-2215-43F2-92C9-FA333D8CDBFA}">
      <dsp:nvSpPr>
        <dsp:cNvPr id="0" name=""/>
        <dsp:cNvSpPr/>
      </dsp:nvSpPr>
      <dsp:spPr>
        <a:xfrm>
          <a:off x="1853652" y="685"/>
          <a:ext cx="4970178" cy="160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51" tIns="169851" rIns="169851" bIns="1698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Beyond the Lanyard</a:t>
          </a:r>
          <a:r>
            <a:rPr lang="en-GB" sz="2000" kern="1200" dirty="0"/>
            <a:t>: getting to know each other beyond the job title (belonging)</a:t>
          </a:r>
          <a:endParaRPr lang="en-US" sz="2000" kern="1200" dirty="0"/>
        </a:p>
      </dsp:txBody>
      <dsp:txXfrm>
        <a:off x="1853652" y="685"/>
        <a:ext cx="4970178" cy="1604894"/>
      </dsp:txXfrm>
    </dsp:sp>
    <dsp:sp modelId="{E257145E-9C06-4838-A88D-7A6B7D59CF21}">
      <dsp:nvSpPr>
        <dsp:cNvPr id="0" name=""/>
        <dsp:cNvSpPr/>
      </dsp:nvSpPr>
      <dsp:spPr>
        <a:xfrm>
          <a:off x="0" y="2006803"/>
          <a:ext cx="6823831" cy="16048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62562-29A7-4F82-B286-068D16C3B489}">
      <dsp:nvSpPr>
        <dsp:cNvPr id="0" name=""/>
        <dsp:cNvSpPr/>
      </dsp:nvSpPr>
      <dsp:spPr>
        <a:xfrm>
          <a:off x="485480" y="2367904"/>
          <a:ext cx="882691" cy="88269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AF66B-0443-4D70-8D00-429FF960CFC0}">
      <dsp:nvSpPr>
        <dsp:cNvPr id="0" name=""/>
        <dsp:cNvSpPr/>
      </dsp:nvSpPr>
      <dsp:spPr>
        <a:xfrm>
          <a:off x="1853652" y="2006803"/>
          <a:ext cx="4970178" cy="160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51" tIns="169851" rIns="169851" bIns="1698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Understanding Strengths</a:t>
          </a:r>
          <a:r>
            <a:rPr lang="en-GB" sz="2000" kern="1200" dirty="0"/>
            <a:t>: knowing how to help someone bring their best to work and sharing what I need</a:t>
          </a:r>
          <a:endParaRPr lang="en-US" sz="2000" kern="1200" dirty="0"/>
        </a:p>
      </dsp:txBody>
      <dsp:txXfrm>
        <a:off x="1853652" y="2006803"/>
        <a:ext cx="4970178" cy="1604894"/>
      </dsp:txXfrm>
    </dsp:sp>
    <dsp:sp modelId="{9FDF11C8-689C-4957-B1F6-A336D34F8A03}">
      <dsp:nvSpPr>
        <dsp:cNvPr id="0" name=""/>
        <dsp:cNvSpPr/>
      </dsp:nvSpPr>
      <dsp:spPr>
        <a:xfrm>
          <a:off x="0" y="4012921"/>
          <a:ext cx="6823831" cy="16048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6D379-DBA6-4AE8-B2FE-D08216126BD4}">
      <dsp:nvSpPr>
        <dsp:cNvPr id="0" name=""/>
        <dsp:cNvSpPr/>
      </dsp:nvSpPr>
      <dsp:spPr>
        <a:xfrm>
          <a:off x="485480" y="4374022"/>
          <a:ext cx="882691" cy="88269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97333-5F1B-439C-AE52-2D7415BA847C}">
      <dsp:nvSpPr>
        <dsp:cNvPr id="0" name=""/>
        <dsp:cNvSpPr/>
      </dsp:nvSpPr>
      <dsp:spPr>
        <a:xfrm>
          <a:off x="1853652" y="4012921"/>
          <a:ext cx="4970178" cy="1604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51" tIns="169851" rIns="169851" bIns="16985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Clear Shared Vision</a:t>
          </a:r>
          <a:r>
            <a:rPr lang="en-GB" sz="2000" kern="1200" dirty="0"/>
            <a:t>: your team ‘why’ is clear and understood by all (contribution)</a:t>
          </a:r>
          <a:endParaRPr lang="en-US" sz="2000" kern="1200" dirty="0"/>
        </a:p>
      </dsp:txBody>
      <dsp:txXfrm>
        <a:off x="1853652" y="4012921"/>
        <a:ext cx="4970178" cy="1604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D6B8B-7A2F-4905-BE7B-9581FCC1B710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F305E-80FD-4ACF-9EA7-ED5C87F3C1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26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66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007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91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61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7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3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49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856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68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80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636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197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11B5-A82E-4AA5-8A41-00D6420D609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85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11B5-A82E-4AA5-8A41-00D6420D609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45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626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D325-EDB3-D19D-E4A2-64108088B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C1B20-948E-B84A-92C0-04421D936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C3C58-4443-EF0F-3927-1D51D25A9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06F1E-073B-0906-2CDD-9937514A8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816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E11B5-A82E-4AA5-8A41-00D6420D609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731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AFA1-98F8-A5E9-F64D-692FEA9B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43880-523F-014A-C6CA-3446A9A0E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6963" y="384175"/>
            <a:ext cx="3422650" cy="1925638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086A9-71C1-D7EC-E9FC-020CCE6EE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261A8-70B1-C922-160B-4670C00CF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98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D9C79-AA1A-3457-2581-6820C530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AB9F0-FFD2-39EF-59A7-A89054069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6963" y="384175"/>
            <a:ext cx="3422650" cy="1925638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A4EC0-E223-1E02-B78E-DBCCFF70E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1BDBC-9B4A-F3D2-4AA5-C8857982A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33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176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66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219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427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257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6291-BD0D-5E86-6066-BEB078CC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39DB6-03BB-7C8A-E0F8-D221BA27E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53CFA-FC06-8F9C-A376-4EAF959E4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03BEC-4CD4-5041-4623-5A82B8479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5349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1817D-C68C-353C-DAC4-31199D1D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DB031-BFEF-EFD6-7220-EFF32F593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FF657-9A1B-F7D7-9B57-51E8E1B18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967B6-C277-07D7-5FBC-2779797CE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447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06963" y="384175"/>
            <a:ext cx="3422650" cy="1925638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525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265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00BD8-365B-9A95-32E4-BB5548D1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55CDC-0DEA-F3E1-3AB1-CE0005102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A79C6-B0B7-8F4A-6B55-DE3AD3B67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E9A8-772E-1575-BB81-C1E3DE6BF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789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6728-E90E-94CB-1FC0-18B27A723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E0F81-249C-5AD9-6931-A4D85B692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6963" y="384175"/>
            <a:ext cx="3422650" cy="1925638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7DFA3-445F-F08D-2AE6-21BECEAA0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D31C3-5545-E887-5581-F9595D3AE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17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710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B7337-B528-5B2B-D78C-1265E5A8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8956E-6A45-587B-0AC3-28B10E9D5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906963" y="384175"/>
            <a:ext cx="3422650" cy="1925638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63130-6A77-C559-C6CC-B24FD7717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C4318-1D2E-C21E-80A1-661F9AB33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5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0813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318A9-A4AD-2F7F-4319-0D15B0EF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D1F04-5EE2-B783-7ED9-5D2D03E20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CE02D-92ED-D744-22DF-CF65367DE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D6270-76F8-962E-AC2A-A95063E5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F305E-80FD-4ACF-9EA7-ED5C87F3C1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61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453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F1EE9-12AC-9F17-50F5-AF22B31F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169B9-B61A-0855-3F93-59DEB24EB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ED8EF-492A-F1CB-796C-EEBC5F5D0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409AA-4ED9-43B8-39D3-9DBEBEA4F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351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A464-E66A-391B-6138-79727493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30A3C-6AAF-EF20-D3C3-484360337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CF8E5-2C19-61D0-3E02-3ED637843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11D94-79B5-234F-855B-6A75C7EBC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843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014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91DBB-5DDB-65B2-910C-99D523B1A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EAC1C-0306-2484-B41D-4ABE6F8F3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B31B4-0306-374F-7FE5-27C47F069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2D300-84BD-7B13-B559-C1D20C734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305E-80FD-4ACF-9EA7-ED5C87F3C16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91C1-571C-7076-2E38-72A66C178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A5335-9276-033C-2220-C9C254008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1C777-5A0C-DDE1-6CAE-40166767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CE5F6-BC12-910F-EE2A-8772FE8A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E044-2614-967E-4059-FC9E3C9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25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337F-3F77-2D23-E8A1-7E6921B2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60EAF-6299-4FA7-0ABE-CD8168188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5DC12-E38E-3F0D-0D08-91D835A4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40A21-305F-997B-8D73-7BBD0D0A5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E53FE-E88B-7BF7-928F-AE51190B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64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FBC84-D339-2B6B-A921-3A7443DC0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A169A-F14C-804D-C44F-8223E7138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696C6-378F-555E-F104-7BCEB3DD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B5E9-88FC-D92A-BE47-F1E84C01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A5067-09DC-D913-DCEA-8D49EC00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461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F451-FD72-DC85-8BF2-06203E488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4228F-CA29-EBEC-D83D-B8EE9B8E2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F2F3D-670C-34BD-FFF4-EA265EF4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D6221-0649-0B05-B335-37C82134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E891F-F378-69B7-E43D-3DAAD39C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34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FEAE-AB64-4DB7-2424-CE3E94E5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4FE13-60BA-DA79-5C46-06A2199A2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4C8AF-82DC-3412-5F0E-83117EFC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22E5F-BC63-AF4B-6BB1-26B756B8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E8B71-FF19-97E1-705B-C7EEB4F5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058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E1B6-0D8E-33A4-8454-3CC39F1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D4DB4-0D56-8313-6C74-FB940C57B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F558B-F074-6EF0-E8ED-C5424AC9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2858-B218-84B7-DC7D-E3AB19F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7EE4-84F8-6D86-3CCB-5FC56618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190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C1D89-A385-5A14-A7E4-D31761C0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A25CF-553A-CEE6-455B-5D983A984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45405-99CB-FB19-49B8-753452675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4082C-8607-45E2-B21D-593FA1DB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A76CB-DEEA-C0EB-1D7D-B70522C0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53D1A-D6FB-E338-2810-9992F89B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51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E1F7-16E0-9EA6-6461-3F857085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95022-BADF-0876-FC26-D62636374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47FAB-5BEC-E313-A272-DFD45D05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9F2C3A-04B4-078A-45DB-5F4497DE4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373F47-4476-0564-9136-79FE3381C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B5520-1116-CCA2-B0A0-333D7A31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C98C3-B0D3-9FED-E5B1-F43ACE13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6FD1F-86F2-A562-EB56-7FAEAA92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495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8E0FB-C255-2A10-2AFE-B480B963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56682-C995-0928-AED6-B971ED54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C5107-DF82-ECF5-8644-8D142C95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7C9AA-8AE8-1CA3-3C6D-A5DE9B5A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99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E0A74-DDD3-AC6A-1F92-213A523B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7B301-0367-A8FA-755F-91A23903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0C9D4-7E66-A48E-2069-3C6FC4C9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9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6750-3C6E-FCAC-ECD7-7A3D236D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1295-8274-3F20-1903-AA95EE11E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7B84B-4240-74F0-EC21-825534735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88950-FC1B-F245-5230-CD2E0B65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A6023-627A-B5C1-2E6A-E8914BF3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18E92-1374-BD93-9FB2-F3857BD6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95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F184F-38DC-712B-6602-BD39C8C8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BCBD-A9C3-7DFA-FF75-409505DC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3A5FD-E328-A209-24CC-2FE1391CB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5C8E7-6C7A-248E-4A57-39B3DAC87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78C35-B2AE-2C0F-0011-B8647F54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846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A4D-AED3-39CB-8353-510FD2ADA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B46638-BCF5-49CE-FD4A-06CED5BA3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9916A-21EA-0583-E405-19279CE46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1D331-0604-5091-1035-FFE5C1A8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6FC3-26A5-0F7C-990F-8CD20934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9B96E-D177-57BB-139C-F5915C73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510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2E82-184A-3B9B-DB28-06E801F7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502B5-6F07-294B-B449-B2410B3A5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F526D-4E7A-0858-0321-CDEFBFCE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7F774-1BB8-B1B7-E811-72F8F1AE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9E46-1863-6633-93C4-A95CB39F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793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83FFD6-5EC6-7B47-D980-74F357B74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0A6F1-4C03-9872-821D-B6E9CCCE2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0D78-F212-2D51-4BC1-FEB81C65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05A38-D6A1-D75D-2CDC-6E30EE0F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D9FA-97E3-925D-5902-CB810895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87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/>
        </p:nvSpPr>
        <p:spPr>
          <a:xfrm>
            <a:off x="0" y="2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/>
        </p:nvSpPr>
        <p:spPr>
          <a:xfrm>
            <a:off x="3974207" y="3542284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A7B4B9BE-A170-4746-AEE1-DC0149B4D92A}"/>
              </a:ext>
            </a:extLst>
          </p:cNvPr>
          <p:cNvSpPr/>
          <p:nvPr userDrawn="1"/>
        </p:nvSpPr>
        <p:spPr>
          <a:xfrm>
            <a:off x="0" y="2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5A4BC-F807-4925-AA3A-7C13520A0EC6}"/>
              </a:ext>
            </a:extLst>
          </p:cNvPr>
          <p:cNvSpPr/>
          <p:nvPr userDrawn="1"/>
        </p:nvSpPr>
        <p:spPr>
          <a:xfrm>
            <a:off x="3974207" y="3542284"/>
            <a:ext cx="4243589" cy="27432"/>
          </a:xfrm>
          <a:custGeom>
            <a:avLst/>
            <a:gdLst>
              <a:gd name="csX0" fmla="*/ 0 w 4243589"/>
              <a:gd name="csY0" fmla="*/ 0 h 27432"/>
              <a:gd name="csX1" fmla="*/ 563791 w 4243589"/>
              <a:gd name="csY1" fmla="*/ 0 h 27432"/>
              <a:gd name="csX2" fmla="*/ 1042710 w 4243589"/>
              <a:gd name="csY2" fmla="*/ 0 h 27432"/>
              <a:gd name="csX3" fmla="*/ 1564066 w 4243589"/>
              <a:gd name="csY3" fmla="*/ 0 h 27432"/>
              <a:gd name="csX4" fmla="*/ 2212729 w 4243589"/>
              <a:gd name="csY4" fmla="*/ 0 h 27432"/>
              <a:gd name="csX5" fmla="*/ 2776520 w 4243589"/>
              <a:gd name="csY5" fmla="*/ 0 h 27432"/>
              <a:gd name="csX6" fmla="*/ 3297875 w 4243589"/>
              <a:gd name="csY6" fmla="*/ 0 h 27432"/>
              <a:gd name="csX7" fmla="*/ 4243589 w 4243589"/>
              <a:gd name="csY7" fmla="*/ 0 h 27432"/>
              <a:gd name="csX8" fmla="*/ 4243589 w 4243589"/>
              <a:gd name="csY8" fmla="*/ 27432 h 27432"/>
              <a:gd name="csX9" fmla="*/ 3637362 w 4243589"/>
              <a:gd name="csY9" fmla="*/ 27432 h 27432"/>
              <a:gd name="csX10" fmla="*/ 3116007 w 4243589"/>
              <a:gd name="csY10" fmla="*/ 27432 h 27432"/>
              <a:gd name="csX11" fmla="*/ 2424908 w 4243589"/>
              <a:gd name="csY11" fmla="*/ 27432 h 27432"/>
              <a:gd name="csX12" fmla="*/ 1861117 w 4243589"/>
              <a:gd name="csY12" fmla="*/ 27432 h 27432"/>
              <a:gd name="csX13" fmla="*/ 1382198 w 4243589"/>
              <a:gd name="csY13" fmla="*/ 27432 h 27432"/>
              <a:gd name="csX14" fmla="*/ 733535 w 4243589"/>
              <a:gd name="csY14" fmla="*/ 27432 h 27432"/>
              <a:gd name="csX15" fmla="*/ 0 w 4243589"/>
              <a:gd name="csY15" fmla="*/ 27432 h 27432"/>
              <a:gd name="csX16" fmla="*/ 0 w 4243589"/>
              <a:gd name="csY16" fmla="*/ 0 h 274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5118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4D23-FADD-422E-A42C-D1B33C2A7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028FB-23AD-491A-8BD1-0254ED6A4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520DB-C4CB-4A59-A1D1-08977DF1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3B37D-390E-4FF3-94AE-37AB3C12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28454-65A4-4925-B9D0-1E2D950C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92795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EE6D1-153D-4BBB-93B9-D9C413ED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DBB72-E40A-45C6-9B56-FAD102C3A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C35E-F153-4BBB-A98D-BF4031E8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FB068-1DA0-4323-8CBD-CD77DF58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BA15F-CD5F-46DD-98E8-9F0B879F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196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8A03-56CD-49F3-A21F-5297B4C5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9D9A-B1B2-408C-8574-2E894AD8C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E2281-6630-45F9-8827-11D4C0AF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B579F-0D99-4C83-BA78-DBACB6D5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D4CB-C182-43D5-A723-690AF178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47108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E66BA-7168-4BDB-8066-049BF516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D79CE-CA05-43EA-9B2D-4729FFAD0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620BC-F584-4CAA-80F7-632C08491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E16A5-67D7-4A36-AA07-7ADC235B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25AC3-EB86-4EEE-A63F-B3D0E3D3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7F0E2-D182-48EF-A5E6-7E1A7901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42130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74C4-375F-46AD-A700-BB4217AB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9F5F7-BB48-43A4-8B1B-62118C12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9141A-F7E3-4CDF-9B6E-FA0A65133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69E94-6970-43E4-8309-97FE5F93E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147C6-B86E-4C4A-9345-782A8C4CD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6AECE-A9D7-4FFE-A6B0-FC4B04AD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E324B-40DE-4E4D-B443-D05FFA46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D5A41-99BF-4EED-AD4C-A9A8335C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90410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F7CC-D645-455B-825D-EBDA56B81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A52DC-B48A-484E-BDA7-562ABACD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48C68-8937-4AB6-AB81-00C24E4D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15630-A7D6-4C5D-95F3-78664403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45972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0E29-82DF-319A-8AF7-E9EFD630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0B98E-3ED1-F2CA-39B0-B041D4BA6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83245-832C-099E-E842-EF07DB4C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D15E4-6E33-832B-71EA-C2C6BD1D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E88D-79A0-1B76-D25A-C2F21245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377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12E1E-12BB-4923-A550-03CA7EFA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66763-F72D-4A6E-B71D-6BA87C85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6D5FB-1499-4E1C-BE67-F1276C24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28740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B3F6-36E6-455C-A454-A6C1A431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9196F-2CF7-47FD-8669-7399E369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0C368-67AF-4BE2-8D74-1DFF0E0ED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E0C19-A41B-4FD9-84E7-DB011A50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280FD-BB14-4A30-BA21-81A9220B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EC093-EDB7-432A-BAC4-BDDEDE16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86875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D92F-5103-4327-BE3A-9981DC33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97FA6-CAAC-4070-8E4D-31F2CE6B3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DEB60-3EB2-475C-9931-72C9DB1CB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8C1A8-0878-46A6-A794-6E4AEA78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8E1C8-8A49-41AE-9ABA-90C7D4D4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E845D-4FF5-42D8-8B25-1B448A5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49396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AC35-044F-4883-90C8-0CCAF3B2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C2A76-4761-448F-A01C-2A0B0782B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BCFE5-7245-40DB-AF1E-99006AC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40B82-2FB7-4B6A-9F83-9867B6DFF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BE562-B5A0-40E2-BD5B-9B3C63AB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24023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3FC94-6AFB-43B4-BA8B-D4434A655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CB87A-856E-4594-A691-4D547C154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D2956-2972-4918-9685-A5C0AEC2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49D62-FC80-4FE3-B916-2496AEBF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4B3B0-77F3-45E3-9475-877F3EFF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187002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96DF-FADC-274A-D64D-F74E9504A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F1F9A-EDA8-C6AE-9BD9-29DEB859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AAC9B-21C6-6D6A-DE3C-B27ED353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BAF65-1F1C-3DE3-E779-EC390BB7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1D933-3302-B7DB-01F1-994F892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428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2F0D-B021-D4AD-3468-EAB80792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46C3C-13FA-0BAD-E18F-8B6F37523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2E94C-FFD0-3486-2AD3-D0E70D2C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D519E-5C29-FAC1-D701-B84D3E4E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73F6B-F164-4A80-FBF2-BC86425E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10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08D5A-98FB-5CFE-3700-A8520557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07405-A33B-D21A-EAA8-BC5082B94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6D094-C130-DF50-673B-120C3971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F38BF-67D8-5A97-EDF1-D285C171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2BC8F-2013-2502-F105-908F46A0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513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A928-E297-A818-6675-F35A7ADA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7E9B7-531F-C638-03A0-2EBADFD5D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1E0B1-3C53-3447-D209-93E44C54D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50E6-E750-D48F-6719-D919CAFB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C65A9-8AFB-1B20-C47F-2A9ABE07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5B201-76E0-7C51-D81B-1EFC8C33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067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84A8-1AD5-C8BE-0B46-4B416BE3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96B63-DCD3-A260-A217-CF56207C0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3AAD6-2ED9-942A-EB72-0D3BD03C8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CCBEB-D7D1-A1E7-CB39-A08E53A11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003CA-89DB-5972-AB2B-FB9FFAF64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9EB7F-64CF-94EC-9F33-9CE892FD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7ECCA-B721-2681-0C82-0562A3DB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9D310E-FFE3-EED9-77B5-0FAFF14B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43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AC79-0DE6-8564-A5F2-936EAA1B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BE4AE-94F1-B288-9B7E-0224C04D3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8BA58-6BE4-C37E-09DD-D40C34345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B8480-F483-8D1E-3837-6DB1E8A6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49AC2-5150-0C29-0F7E-5A220038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20A1E-7859-8985-9412-1FB8AD58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812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61751-C182-410B-1CAF-EA9ABA0F2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C173F-A461-404D-5A98-4D77F755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FAE43-94A1-D5CB-8C49-A518F741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ABF9-0581-1894-82B7-B0CE1065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50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04CC9-86F6-17DB-BC85-C063091C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5FB62-F05B-C9EC-35B0-A91B9FE2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04079-B772-7671-78A5-47077496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836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04F9-F597-1421-9CDC-023FA77E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31CC1-D2DC-7D88-33E9-0E5BB0F6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E9F46-294A-5525-85E3-BEAD6FE51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4B66C-B2A4-A9B7-68F6-C548415C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9BAFD-1ADE-3B25-5AAF-D11ADDC2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14718-06EB-D06C-992F-18FA0822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489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6EE4-3774-F83D-515D-FE93D6FD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AC78C-46AB-C77A-DF82-5AAFA26F4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7201A-F82D-0A10-1C26-2F2ED80CE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0158-C10A-2819-408D-7A12D212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144A-E579-4CAF-00C8-F52707F3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54977-5387-6DC8-6041-F43D55F2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199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3D24-98FD-3323-F73D-BE28F526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2D251-DAEC-1059-0E18-9A7688C7D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FD18C-4199-6EFA-459B-3E7C2B6E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D121A-EB53-6954-BA27-369FE974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63C22-7459-38C0-8FF6-51E466C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287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90594D-2A43-07D2-2DB3-71FC37C52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AD62D-B334-FFD6-7712-DF685E5CB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CDE82-D87C-4EF1-7997-E4D4F3CE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360E5-7732-D900-0EE6-6A15CB9F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C65E4-A60F-2397-0147-07BB7CEB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98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36FD-05FD-8B81-B4D0-2695C59A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FB50C-4990-B323-CA16-F3F926E4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2AB41-C4AB-456D-5273-745A9D47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49D15-FC03-5B66-150D-7EA0A523A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7DDA6-5E75-4EE3-D00D-2D9457595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274E-6CAF-C849-EE8A-AD9C3DB6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F0AF7-CF4C-0AE1-C79D-83AB9872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168E17-385B-0C9F-7442-E6595A59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18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2DB2-BFB1-5237-3F21-EC016B10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620A9-830C-DD38-4700-4B84A1C3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DEE74-EA97-3657-C66F-B912AD84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B4395-10A5-81EA-3ECA-451BF199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76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ABB05-3A30-F878-5509-E58478C4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575B5-8B70-765C-052A-55E8F077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6FCF0-BDC3-0990-D841-E5CDDB39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58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0C83-7367-9054-4417-26F516C5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7AD8-4734-6A77-5AB9-17F07E7A8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31188-12BC-FA37-7686-376304917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EBFFD-0623-5A35-F356-FCA1D8C6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6B467-B708-16EB-5944-0BA2E987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B71D8-11F2-CED7-C4DB-F617BB7E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8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E6F4-92C9-F614-E94C-97A71980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87C2B-67F4-34E3-292D-4C1D63888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3ED1D-7E59-D9D2-A9F9-265170F55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9D49-CD0F-57EF-F290-EFD9CAA8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1C58C-F6CD-80FB-2E1A-5514BF34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7BA1E-DF43-0EA7-F2D8-B4731B77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4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8997A-18C1-5588-55A3-BF91D22E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C2ADF-8740-8C3F-454E-37469569E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C0A1F-9E28-42D5-C52D-76DD7AC4D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D262A4-581E-4068-839F-C9EFCF8E45C7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4D999-6A42-AED5-13A5-5FAA5C018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05817-9AEE-C28E-461F-843402B63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7677F7-1AAF-4C14-B121-ECBBAAE0DC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6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752E9-2E1C-82AC-E6BD-6E65C41A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C95CC-0612-AC22-74E6-5A3806CAB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092FA-4151-7E9D-0373-A4C58D2B0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E770E-9FAB-4702-B9A6-F502E2CCC793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DA375-1A67-47F9-1151-821BBB8B9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BBAB5-775D-C5E3-D6ED-BD57D3919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C7B97-8636-4E3B-8103-17C30A0B08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97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E5F34-573F-4C19-B8E2-F5515E93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246E2-8781-4263-8517-792ED836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6CD2B-CEF2-4A94-B80A-4ADDED5CE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58EE3-298F-4857-9864-1D7DBF29AA0E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1D15C-F59D-4CA9-8904-6830B5C9C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2AF60-9518-4FB3-8A60-F9C9111A4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B8175-D787-4407-B941-56509B0E6F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0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AA87C-F91A-5C30-3E25-6CF9415B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4AB75-38C4-4110-F6B9-4908E438E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DA626-7394-AAFE-4290-701240F9D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D8703-0D5A-477E-9D9D-02F7E457DFB2}" type="datetimeFigureOut">
              <a:rPr lang="en-GB" smtClean="0"/>
              <a:t>07/06/2026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BA4CC-3CA6-0DED-2BF6-3A94BFCBE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C8610-16E7-5D40-F50A-7D4F3C8D1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28CBD-7971-466B-9F8E-99E970B8FF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1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3F6C-315D-DC9A-3217-EA33BE700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163"/>
            <a:ext cx="9144000" cy="2387600"/>
          </a:xfrm>
        </p:spPr>
        <p:txBody>
          <a:bodyPr/>
          <a:lstStyle/>
          <a:p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Generational Differences Masterclass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FB9556-3228-ED69-1FC6-17CAEFB1A2E8}"/>
              </a:ext>
            </a:extLst>
          </p:cNvPr>
          <p:cNvSpPr txBox="1">
            <a:spLocks/>
          </p:cNvSpPr>
          <p:nvPr/>
        </p:nvSpPr>
        <p:spPr>
          <a:xfrm>
            <a:off x="-1" y="4470400"/>
            <a:ext cx="265067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enorite" panose="00000500000000000000" pitchFamily="2" charset="0"/>
              </a:rPr>
              <a:t>Lead</a:t>
            </a:r>
            <a:r>
              <a:rPr lang="en-GB" sz="5400" b="1" dirty="0">
                <a:solidFill>
                  <a:srgbClr val="D86F4A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BF6FD-EA94-2339-02BB-5A77D670D077}"/>
              </a:ext>
            </a:extLst>
          </p:cNvPr>
          <p:cNvSpPr txBox="1"/>
          <p:nvPr/>
        </p:nvSpPr>
        <p:spPr>
          <a:xfrm>
            <a:off x="2288381" y="4239567"/>
            <a:ext cx="7615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Where there are people, there are generations</a:t>
            </a:r>
            <a:endParaRPr lang="en-GB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NW Collaborative: Climate Change and the Public Sector">
            <a:extLst>
              <a:ext uri="{FF2B5EF4-FFF2-40B4-BE49-F238E27FC236}">
                <a16:creationId xmlns:a16="http://schemas.microsoft.com/office/drawing/2014/main" id="{A471337C-E42F-F92A-7C35-EF5F1AC2F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4" r="20301"/>
          <a:stretch>
            <a:fillRect/>
          </a:stretch>
        </p:blipFill>
        <p:spPr bwMode="auto">
          <a:xfrm>
            <a:off x="9622971" y="212726"/>
            <a:ext cx="2287247" cy="216391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43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2967744-3038-CAC5-1F05-1FA5548CD6AD}"/>
              </a:ext>
            </a:extLst>
          </p:cNvPr>
          <p:cNvSpPr/>
          <p:nvPr/>
        </p:nvSpPr>
        <p:spPr>
          <a:xfrm>
            <a:off x="5512518" y="2265701"/>
            <a:ext cx="681925" cy="108488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D4A62B6-A489-E67B-DDDA-5F26D127FBF4}"/>
              </a:ext>
            </a:extLst>
          </p:cNvPr>
          <p:cNvSpPr/>
          <p:nvPr/>
        </p:nvSpPr>
        <p:spPr>
          <a:xfrm>
            <a:off x="6095999" y="2265701"/>
            <a:ext cx="681925" cy="108488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9B9F3D-A7B5-A950-446D-D128B9BD12B2}"/>
              </a:ext>
            </a:extLst>
          </p:cNvPr>
          <p:cNvSpPr txBox="1"/>
          <p:nvPr/>
        </p:nvSpPr>
        <p:spPr>
          <a:xfrm rot="19974990">
            <a:off x="4652505" y="2896018"/>
            <a:ext cx="3951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latin typeface="Edwardian Script ITC" panose="020F0502020204030204" pitchFamily="66" charset="0"/>
              </a:rPr>
              <a:t>Lower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2422D1-7F35-E838-55E3-46447D2B1482}"/>
              </a:ext>
            </a:extLst>
          </p:cNvPr>
          <p:cNvSpPr txBox="1"/>
          <p:nvPr/>
        </p:nvSpPr>
        <p:spPr>
          <a:xfrm rot="19974990">
            <a:off x="3283056" y="1400430"/>
            <a:ext cx="3951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latin typeface="Edwardian Script ITC" panose="020F0502020204030204" pitchFamily="66" charset="0"/>
              </a:rPr>
              <a:t>Higher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01EAF7-73EF-D4D5-547C-26B4C984FA23}"/>
              </a:ext>
            </a:extLst>
          </p:cNvPr>
          <p:cNvSpPr txBox="1"/>
          <p:nvPr/>
        </p:nvSpPr>
        <p:spPr>
          <a:xfrm>
            <a:off x="3066714" y="4925274"/>
            <a:ext cx="6058570" cy="70788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Generational Edition</a:t>
            </a:r>
          </a:p>
        </p:txBody>
      </p:sp>
    </p:spTree>
    <p:extLst>
      <p:ext uri="{BB962C8B-B14F-4D97-AF65-F5344CB8AC3E}">
        <p14:creationId xmlns:p14="http://schemas.microsoft.com/office/powerpoint/2010/main" val="3035951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F85FE-3782-D9A8-1F97-210BA4878321}"/>
              </a:ext>
            </a:extLst>
          </p:cNvPr>
          <p:cNvSpPr txBox="1"/>
          <p:nvPr/>
        </p:nvSpPr>
        <p:spPr>
          <a:xfrm>
            <a:off x="1219200" y="736600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Prefers formal communication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CC418-7382-022E-B7F6-2E56B394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745" b="50000"/>
          <a:stretch>
            <a:fillRect/>
          </a:stretch>
        </p:blipFill>
        <p:spPr>
          <a:xfrm>
            <a:off x="2651070" y="1760712"/>
            <a:ext cx="3151015" cy="3986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3E46B-06E2-507D-12BB-9F9ECE08EA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88" t="48926" r="33183" b="1074"/>
          <a:stretch>
            <a:fillRect/>
          </a:stretch>
        </p:blipFill>
        <p:spPr>
          <a:xfrm>
            <a:off x="6275216" y="1706282"/>
            <a:ext cx="3265714" cy="39862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E53F0A-FD9F-FEBF-F0E2-CE5E66D927FA}"/>
              </a:ext>
            </a:extLst>
          </p:cNvPr>
          <p:cNvSpPr/>
          <p:nvPr/>
        </p:nvSpPr>
        <p:spPr>
          <a:xfrm>
            <a:off x="2506634" y="1733497"/>
            <a:ext cx="3439886" cy="4040632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6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F85FE-3782-D9A8-1F97-210BA4878321}"/>
              </a:ext>
            </a:extLst>
          </p:cNvPr>
          <p:cNvSpPr txBox="1"/>
          <p:nvPr/>
        </p:nvSpPr>
        <p:spPr>
          <a:xfrm>
            <a:off x="1219200" y="736600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Desire for more purpose in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36F72B-BC7A-DC17-79B4-8C684906B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86" t="683" r="33759" b="49317"/>
          <a:stretch>
            <a:fillRect/>
          </a:stretch>
        </p:blipFill>
        <p:spPr>
          <a:xfrm>
            <a:off x="2683727" y="1760712"/>
            <a:ext cx="3151015" cy="3986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2EB9E-4E1E-1EF1-DEAA-28FC8CE350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" t="49317" r="66037" b="683"/>
          <a:stretch>
            <a:fillRect/>
          </a:stretch>
        </p:blipFill>
        <p:spPr>
          <a:xfrm>
            <a:off x="6307873" y="1651854"/>
            <a:ext cx="3265714" cy="39862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4EE66B-6286-7E08-A617-789E51087F8A}"/>
              </a:ext>
            </a:extLst>
          </p:cNvPr>
          <p:cNvSpPr/>
          <p:nvPr/>
        </p:nvSpPr>
        <p:spPr>
          <a:xfrm>
            <a:off x="6109252" y="1706282"/>
            <a:ext cx="3439886" cy="4040632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6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F85FE-3782-D9A8-1F97-210BA4878321}"/>
              </a:ext>
            </a:extLst>
          </p:cNvPr>
          <p:cNvSpPr txBox="1"/>
          <p:nvPr/>
        </p:nvSpPr>
        <p:spPr>
          <a:xfrm>
            <a:off x="1219200" y="736600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Desire for frequent feedback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5BBE1-D53F-D812-FDFC-46AFBA518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" t="49317" r="66037" b="683"/>
          <a:stretch>
            <a:fillRect/>
          </a:stretch>
        </p:blipFill>
        <p:spPr>
          <a:xfrm>
            <a:off x="6270172" y="1819494"/>
            <a:ext cx="3265714" cy="39862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DF0019-1682-B49C-466F-C91EBED697A0}"/>
              </a:ext>
            </a:extLst>
          </p:cNvPr>
          <p:cNvSpPr/>
          <p:nvPr/>
        </p:nvSpPr>
        <p:spPr>
          <a:xfrm>
            <a:off x="6096000" y="1819494"/>
            <a:ext cx="3439886" cy="4040632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90485E-053C-9F03-E302-2861AB13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39" t="1365" r="506" b="48635"/>
          <a:stretch>
            <a:fillRect/>
          </a:stretch>
        </p:blipFill>
        <p:spPr>
          <a:xfrm>
            <a:off x="2352794" y="1991491"/>
            <a:ext cx="3151015" cy="39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9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F85FE-3782-D9A8-1F97-210BA4878321}"/>
              </a:ext>
            </a:extLst>
          </p:cNvPr>
          <p:cNvSpPr txBox="1"/>
          <p:nvPr/>
        </p:nvSpPr>
        <p:spPr>
          <a:xfrm>
            <a:off x="1219200" y="736600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Values autonomy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66D47-8D5A-7AAB-F6F4-1F31B81A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39" t="1365" r="506" b="48635"/>
          <a:stretch>
            <a:fillRect/>
          </a:stretch>
        </p:blipFill>
        <p:spPr>
          <a:xfrm>
            <a:off x="2617467" y="1815141"/>
            <a:ext cx="3151015" cy="3986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F77954-A2AB-7109-6846-E41EB593F8F7}"/>
              </a:ext>
            </a:extLst>
          </p:cNvPr>
          <p:cNvSpPr/>
          <p:nvPr/>
        </p:nvSpPr>
        <p:spPr>
          <a:xfrm>
            <a:off x="2506634" y="1733497"/>
            <a:ext cx="3439886" cy="4040632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C3FCA-29CD-698B-3349-73699305C0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527" t="50000"/>
          <a:stretch>
            <a:fillRect/>
          </a:stretch>
        </p:blipFill>
        <p:spPr>
          <a:xfrm>
            <a:off x="6457949" y="1733497"/>
            <a:ext cx="3258345" cy="39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F85FE-3782-D9A8-1F97-210BA4878321}"/>
              </a:ext>
            </a:extLst>
          </p:cNvPr>
          <p:cNvSpPr txBox="1"/>
          <p:nvPr/>
        </p:nvSpPr>
        <p:spPr>
          <a:xfrm>
            <a:off x="1219200" y="736600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Preference for team collaboration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CC583-46C6-8C35-EDA3-9ACC9D7F7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39" t="1365" r="506" b="48635"/>
          <a:stretch>
            <a:fillRect/>
          </a:stretch>
        </p:blipFill>
        <p:spPr>
          <a:xfrm>
            <a:off x="2570915" y="1797635"/>
            <a:ext cx="3151015" cy="3986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31B631-5A39-0EC6-C987-61D88176B7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" t="49317" r="66037" b="683"/>
          <a:stretch>
            <a:fillRect/>
          </a:stretch>
        </p:blipFill>
        <p:spPr>
          <a:xfrm>
            <a:off x="6355371" y="1651855"/>
            <a:ext cx="3265714" cy="3986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E5F054-B093-237A-030F-147A2AE743CE}"/>
              </a:ext>
            </a:extLst>
          </p:cNvPr>
          <p:cNvSpPr/>
          <p:nvPr/>
        </p:nvSpPr>
        <p:spPr>
          <a:xfrm>
            <a:off x="6149008" y="1685530"/>
            <a:ext cx="3439886" cy="4040632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3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CF85FE-3782-D9A8-1F97-210BA4878321}"/>
              </a:ext>
            </a:extLst>
          </p:cNvPr>
          <p:cNvSpPr txBox="1"/>
          <p:nvPr/>
        </p:nvSpPr>
        <p:spPr>
          <a:xfrm>
            <a:off x="1219200" y="736600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Desire for flexible working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48D118-9463-6AAD-DC07-52D2A7F72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86" t="683" r="33759" b="49317"/>
          <a:stretch>
            <a:fillRect/>
          </a:stretch>
        </p:blipFill>
        <p:spPr>
          <a:xfrm>
            <a:off x="2590963" y="1760712"/>
            <a:ext cx="3151015" cy="3986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9EE86-B977-D4BB-FEB9-D39EDD2890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88" t="48926" r="33183" b="1074"/>
          <a:stretch>
            <a:fillRect/>
          </a:stretch>
        </p:blipFill>
        <p:spPr>
          <a:xfrm>
            <a:off x="6473998" y="1706282"/>
            <a:ext cx="3265714" cy="39862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3516A2-75F6-BEE4-5DE3-DDEBF8C36416}"/>
              </a:ext>
            </a:extLst>
          </p:cNvPr>
          <p:cNvSpPr/>
          <p:nvPr/>
        </p:nvSpPr>
        <p:spPr>
          <a:xfrm>
            <a:off x="6352834" y="1760001"/>
            <a:ext cx="3439886" cy="4040632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1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42FE9-47C4-3195-6545-7DC01ED6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706" y="967512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many did you score?</a:t>
            </a:r>
          </a:p>
        </p:txBody>
      </p:sp>
      <p:pic>
        <p:nvPicPr>
          <p:cNvPr id="8" name="Graphic 7" descr="Check List">
            <a:extLst>
              <a:ext uri="{FF2B5EF4-FFF2-40B4-BE49-F238E27FC236}">
                <a16:creationId xmlns:a16="http://schemas.microsoft.com/office/drawing/2014/main" id="{FB93EE37-24B2-4A9E-A11B-A4B1ED0AB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sX0" fmla="*/ 0 w 5649003"/>
              <a:gd name="csY0" fmla="*/ 5325836 h 10651671"/>
              <a:gd name="csX1" fmla="*/ 2824502 w 5649003"/>
              <a:gd name="csY1" fmla="*/ 0 h 10651671"/>
              <a:gd name="csX2" fmla="*/ 5649004 w 5649003"/>
              <a:gd name="csY2" fmla="*/ 5325836 h 10651671"/>
              <a:gd name="csX3" fmla="*/ 2824502 w 5649003"/>
              <a:gd name="csY3" fmla="*/ 10651672 h 10651671"/>
              <a:gd name="csX4" fmla="*/ 0 w 5649003"/>
              <a:gd name="csY4" fmla="*/ 5325836 h 10651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A6A8D-5F89-99E5-BBA0-6E18134D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your biggest generational challenges?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6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9453A-F36A-30B7-0184-9764A4F8E7FB}"/>
              </a:ext>
            </a:extLst>
          </p:cNvPr>
          <p:cNvSpPr/>
          <p:nvPr/>
        </p:nvSpPr>
        <p:spPr>
          <a:xfrm>
            <a:off x="1204601" y="3043825"/>
            <a:ext cx="2833533" cy="2052048"/>
          </a:xfrm>
          <a:prstGeom prst="rect">
            <a:avLst/>
          </a:prstGeom>
          <a:solidFill>
            <a:srgbClr val="056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A440C465-799C-098C-F2E9-4875C71F8B58}"/>
              </a:ext>
            </a:extLst>
          </p:cNvPr>
          <p:cNvSpPr txBox="1"/>
          <p:nvPr/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u="none" strike="noStrike" spc="-29" dirty="0">
                <a:latin typeface="+mj-lt"/>
                <a:ea typeface="+mj-ea"/>
                <a:cs typeface="+mj-cs"/>
              </a:rPr>
              <a:t>3 Most Common 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DAC914-9F51-9B41-2D9C-1A23D9E410CD}"/>
              </a:ext>
            </a:extLst>
          </p:cNvPr>
          <p:cNvSpPr/>
          <p:nvPr/>
        </p:nvSpPr>
        <p:spPr>
          <a:xfrm>
            <a:off x="4604174" y="2952357"/>
            <a:ext cx="2832069" cy="2052048"/>
          </a:xfrm>
          <a:prstGeom prst="rect">
            <a:avLst/>
          </a:prstGeom>
          <a:solidFill>
            <a:srgbClr val="056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744583 w 4572000"/>
              <a:gd name="csY1" fmla="*/ 0 h 18288"/>
              <a:gd name="csX2" fmla="*/ 1352006 w 4572000"/>
              <a:gd name="csY2" fmla="*/ 0 h 18288"/>
              <a:gd name="csX3" fmla="*/ 2050869 w 4572000"/>
              <a:gd name="csY3" fmla="*/ 0 h 18288"/>
              <a:gd name="csX4" fmla="*/ 2612571 w 4572000"/>
              <a:gd name="csY4" fmla="*/ 0 h 18288"/>
              <a:gd name="csX5" fmla="*/ 3357154 w 4572000"/>
              <a:gd name="csY5" fmla="*/ 0 h 18288"/>
              <a:gd name="csX6" fmla="*/ 401029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265714 w 4572000"/>
              <a:gd name="csY10" fmla="*/ 18288 h 18288"/>
              <a:gd name="csX11" fmla="*/ 2521131 w 4572000"/>
              <a:gd name="csY11" fmla="*/ 18288 h 18288"/>
              <a:gd name="csX12" fmla="*/ 1867989 w 4572000"/>
              <a:gd name="csY12" fmla="*/ 18288 h 18288"/>
              <a:gd name="csX13" fmla="*/ 1352006 w 4572000"/>
              <a:gd name="csY13" fmla="*/ 18288 h 18288"/>
              <a:gd name="csX14" fmla="*/ 83602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F1C21-1375-C098-F11F-18EC9C9688EB}"/>
              </a:ext>
            </a:extLst>
          </p:cNvPr>
          <p:cNvSpPr/>
          <p:nvPr/>
        </p:nvSpPr>
        <p:spPr>
          <a:xfrm>
            <a:off x="8285835" y="3000298"/>
            <a:ext cx="2797889" cy="1898404"/>
          </a:xfrm>
          <a:prstGeom prst="rect">
            <a:avLst/>
          </a:prstGeom>
          <a:solidFill>
            <a:srgbClr val="C76C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602BFAB-A989-496E-C00C-4B7FC6243DDD}"/>
              </a:ext>
            </a:extLst>
          </p:cNvPr>
          <p:cNvSpPr/>
          <p:nvPr/>
        </p:nvSpPr>
        <p:spPr>
          <a:xfrm>
            <a:off x="4605639" y="4564272"/>
            <a:ext cx="2832069" cy="1275365"/>
          </a:xfrm>
          <a:custGeom>
            <a:avLst/>
            <a:gdLst/>
            <a:ahLst/>
            <a:cxnLst/>
            <a:rect l="l" t="t" r="r" b="b"/>
            <a:pathLst>
              <a:path w="812800" h="366028">
                <a:moveTo>
                  <a:pt x="41151" y="0"/>
                </a:moveTo>
                <a:lnTo>
                  <a:pt x="771649" y="0"/>
                </a:lnTo>
                <a:cubicBezTo>
                  <a:pt x="794376" y="0"/>
                  <a:pt x="812800" y="18424"/>
                  <a:pt x="812800" y="41151"/>
                </a:cubicBezTo>
                <a:lnTo>
                  <a:pt x="812800" y="324877"/>
                </a:lnTo>
                <a:cubicBezTo>
                  <a:pt x="812800" y="347604"/>
                  <a:pt x="794376" y="366028"/>
                  <a:pt x="771649" y="366028"/>
                </a:cubicBezTo>
                <a:lnTo>
                  <a:pt x="41151" y="366028"/>
                </a:lnTo>
                <a:cubicBezTo>
                  <a:pt x="18424" y="366028"/>
                  <a:pt x="0" y="347604"/>
                  <a:pt x="0" y="324877"/>
                </a:cubicBezTo>
                <a:lnTo>
                  <a:pt x="0" y="41151"/>
                </a:lnTo>
                <a:cubicBezTo>
                  <a:pt x="0" y="18424"/>
                  <a:pt x="18424" y="0"/>
                  <a:pt x="41151" y="0"/>
                </a:cubicBezTo>
                <a:close/>
              </a:path>
            </a:pathLst>
          </a:custGeom>
          <a:solidFill>
            <a:srgbClr val="056E85"/>
          </a:solidFill>
        </p:spPr>
        <p:txBody>
          <a:bodyPr/>
          <a:lstStyle/>
          <a:p>
            <a:endParaRPr lang="en-GB" sz="2400" kern="0" dirty="0"/>
          </a:p>
        </p:txBody>
      </p:sp>
      <p:sp>
        <p:nvSpPr>
          <p:cNvPr id="57" name="TextBox 23">
            <a:extLst>
              <a:ext uri="{FF2B5EF4-FFF2-40B4-BE49-F238E27FC236}">
                <a16:creationId xmlns:a16="http://schemas.microsoft.com/office/drawing/2014/main" id="{0AA49F10-C91C-EF00-B104-A8BA48161E68}"/>
              </a:ext>
            </a:extLst>
          </p:cNvPr>
          <p:cNvSpPr txBox="1"/>
          <p:nvPr/>
        </p:nvSpPr>
        <p:spPr>
          <a:xfrm>
            <a:off x="4707422" y="4806203"/>
            <a:ext cx="262850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kern="0" dirty="0">
                <a:solidFill>
                  <a:srgbClr val="FFFFFF"/>
                </a:solidFill>
                <a:ea typeface="+mn-ea"/>
                <a:cs typeface="+mn-cs"/>
              </a:rPr>
              <a:t>Conflicting Work Habits</a:t>
            </a:r>
            <a:endParaRPr lang="en-US" sz="2400" kern="0" dirty="0">
              <a:solidFill>
                <a:srgbClr val="FFFFFF"/>
              </a:solidFill>
            </a:endParaRPr>
          </a:p>
        </p:txBody>
      </p:sp>
      <p:sp>
        <p:nvSpPr>
          <p:cNvPr id="71" name="Freeform 31">
            <a:extLst>
              <a:ext uri="{FF2B5EF4-FFF2-40B4-BE49-F238E27FC236}">
                <a16:creationId xmlns:a16="http://schemas.microsoft.com/office/drawing/2014/main" id="{47A21CE0-696D-B6F3-E867-A25E5EA9E3B3}"/>
              </a:ext>
            </a:extLst>
          </p:cNvPr>
          <p:cNvSpPr/>
          <p:nvPr/>
        </p:nvSpPr>
        <p:spPr>
          <a:xfrm>
            <a:off x="1206065" y="4602806"/>
            <a:ext cx="2832068" cy="1236831"/>
          </a:xfrm>
          <a:custGeom>
            <a:avLst/>
            <a:gdLst/>
            <a:ahLst/>
            <a:cxnLst/>
            <a:rect l="l" t="t" r="r" b="b"/>
            <a:pathLst>
              <a:path w="942571" h="366028">
                <a:moveTo>
                  <a:pt x="35485" y="0"/>
                </a:moveTo>
                <a:lnTo>
                  <a:pt x="907086" y="0"/>
                </a:lnTo>
                <a:cubicBezTo>
                  <a:pt x="916498" y="0"/>
                  <a:pt x="925523" y="3739"/>
                  <a:pt x="932178" y="10393"/>
                </a:cubicBezTo>
                <a:cubicBezTo>
                  <a:pt x="938833" y="17048"/>
                  <a:pt x="942571" y="26074"/>
                  <a:pt x="942571" y="35485"/>
                </a:cubicBezTo>
                <a:lnTo>
                  <a:pt x="942571" y="330543"/>
                </a:lnTo>
                <a:cubicBezTo>
                  <a:pt x="942571" y="339954"/>
                  <a:pt x="938833" y="348980"/>
                  <a:pt x="932178" y="355635"/>
                </a:cubicBezTo>
                <a:cubicBezTo>
                  <a:pt x="925523" y="362289"/>
                  <a:pt x="916498" y="366028"/>
                  <a:pt x="907086" y="366028"/>
                </a:cubicBezTo>
                <a:lnTo>
                  <a:pt x="35485" y="366028"/>
                </a:lnTo>
                <a:cubicBezTo>
                  <a:pt x="26074" y="366028"/>
                  <a:pt x="17048" y="362289"/>
                  <a:pt x="10393" y="355635"/>
                </a:cubicBezTo>
                <a:cubicBezTo>
                  <a:pt x="3739" y="348980"/>
                  <a:pt x="0" y="339954"/>
                  <a:pt x="0" y="330543"/>
                </a:cubicBezTo>
                <a:lnTo>
                  <a:pt x="0" y="35485"/>
                </a:lnTo>
                <a:cubicBezTo>
                  <a:pt x="0" y="26074"/>
                  <a:pt x="3739" y="17048"/>
                  <a:pt x="10393" y="10393"/>
                </a:cubicBezTo>
                <a:cubicBezTo>
                  <a:pt x="17048" y="3739"/>
                  <a:pt x="26074" y="0"/>
                  <a:pt x="35485" y="0"/>
                </a:cubicBezTo>
                <a:close/>
              </a:path>
            </a:pathLst>
          </a:custGeom>
          <a:solidFill>
            <a:srgbClr val="056E85"/>
          </a:solidFill>
        </p:spPr>
        <p:txBody>
          <a:bodyPr/>
          <a:lstStyle/>
          <a:p>
            <a:endParaRPr lang="en-GB" sz="2400" kern="0" dirty="0"/>
          </a:p>
        </p:txBody>
      </p:sp>
      <p:sp>
        <p:nvSpPr>
          <p:cNvPr id="69" name="TextBox 35">
            <a:extLst>
              <a:ext uri="{FF2B5EF4-FFF2-40B4-BE49-F238E27FC236}">
                <a16:creationId xmlns:a16="http://schemas.microsoft.com/office/drawing/2014/main" id="{CF8E6773-5639-E060-BBF8-6AF4A0B6D940}"/>
              </a:ext>
            </a:extLst>
          </p:cNvPr>
          <p:cNvSpPr txBox="1"/>
          <p:nvPr/>
        </p:nvSpPr>
        <p:spPr>
          <a:xfrm>
            <a:off x="1315487" y="4806203"/>
            <a:ext cx="256584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786384">
              <a:spcAft>
                <a:spcPts val="600"/>
              </a:spcAft>
            </a:pPr>
            <a:r>
              <a:rPr lang="en-US" sz="2400" kern="0" dirty="0">
                <a:solidFill>
                  <a:srgbClr val="FFFFFF"/>
                </a:solidFill>
                <a:ea typeface="+mn-ea"/>
                <a:cs typeface="+mn-cs"/>
              </a:rPr>
              <a:t>Communication Barriers</a:t>
            </a:r>
            <a:endParaRPr lang="en-US" sz="2400" kern="0" dirty="0">
              <a:solidFill>
                <a:srgbClr val="FFFFFF"/>
              </a:solidFill>
            </a:endParaRPr>
          </a:p>
        </p:txBody>
      </p:sp>
      <p:sp>
        <p:nvSpPr>
          <p:cNvPr id="64" name="Freeform 25">
            <a:extLst>
              <a:ext uri="{FF2B5EF4-FFF2-40B4-BE49-F238E27FC236}">
                <a16:creationId xmlns:a16="http://schemas.microsoft.com/office/drawing/2014/main" id="{7FDBF868-16BC-69D3-B8E8-F7B194490998}"/>
              </a:ext>
            </a:extLst>
          </p:cNvPr>
          <p:cNvSpPr/>
          <p:nvPr/>
        </p:nvSpPr>
        <p:spPr>
          <a:xfrm>
            <a:off x="8285835" y="4602805"/>
            <a:ext cx="2793861" cy="1236832"/>
          </a:xfrm>
          <a:custGeom>
            <a:avLst/>
            <a:gdLst/>
            <a:ahLst/>
            <a:cxnLst/>
            <a:rect l="l" t="t" r="r" b="b"/>
            <a:pathLst>
              <a:path w="812800" h="366028">
                <a:moveTo>
                  <a:pt x="41151" y="0"/>
                </a:moveTo>
                <a:lnTo>
                  <a:pt x="771649" y="0"/>
                </a:lnTo>
                <a:cubicBezTo>
                  <a:pt x="794376" y="0"/>
                  <a:pt x="812800" y="18424"/>
                  <a:pt x="812800" y="41151"/>
                </a:cubicBezTo>
                <a:lnTo>
                  <a:pt x="812800" y="324877"/>
                </a:lnTo>
                <a:cubicBezTo>
                  <a:pt x="812800" y="347604"/>
                  <a:pt x="794376" y="366028"/>
                  <a:pt x="771649" y="366028"/>
                </a:cubicBezTo>
                <a:lnTo>
                  <a:pt x="41151" y="366028"/>
                </a:lnTo>
                <a:cubicBezTo>
                  <a:pt x="18424" y="366028"/>
                  <a:pt x="0" y="347604"/>
                  <a:pt x="0" y="324877"/>
                </a:cubicBezTo>
                <a:lnTo>
                  <a:pt x="0" y="41151"/>
                </a:lnTo>
                <a:cubicBezTo>
                  <a:pt x="0" y="18424"/>
                  <a:pt x="18424" y="0"/>
                  <a:pt x="41151" y="0"/>
                </a:cubicBezTo>
                <a:close/>
              </a:path>
            </a:pathLst>
          </a:custGeom>
          <a:solidFill>
            <a:srgbClr val="C76C22"/>
          </a:solidFill>
        </p:spPr>
        <p:txBody>
          <a:bodyPr/>
          <a:lstStyle/>
          <a:p>
            <a:endParaRPr lang="en-GB" sz="2400" kern="0" dirty="0"/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B54510C6-6CD6-2643-77B2-B03BC4479CC5}"/>
              </a:ext>
            </a:extLst>
          </p:cNvPr>
          <p:cNvSpPr txBox="1"/>
          <p:nvPr/>
        </p:nvSpPr>
        <p:spPr>
          <a:xfrm>
            <a:off x="8219686" y="4806203"/>
            <a:ext cx="292615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77824">
              <a:spcAft>
                <a:spcPts val="600"/>
              </a:spcAft>
            </a:pPr>
            <a:r>
              <a:rPr lang="en-US" sz="2400" kern="0" dirty="0">
                <a:solidFill>
                  <a:srgbClr val="FFFFFF"/>
                </a:solidFill>
                <a:ea typeface="+mn-ea"/>
                <a:cs typeface="+mn-cs"/>
              </a:rPr>
              <a:t>Lack of Understanding</a:t>
            </a:r>
            <a:endParaRPr lang="en-US" sz="2400" kern="0" dirty="0">
              <a:solidFill>
                <a:srgbClr val="FFFFFF"/>
              </a:solidFill>
            </a:endParaRPr>
          </a:p>
        </p:txBody>
      </p:sp>
      <p:pic>
        <p:nvPicPr>
          <p:cNvPr id="6" name="Picture 5" descr="Close-up of two people's hands pointing at laptop screen with stack of 4 books in background, one person holding a pen">
            <a:extLst>
              <a:ext uri="{FF2B5EF4-FFF2-40B4-BE49-F238E27FC236}">
                <a16:creationId xmlns:a16="http://schemas.microsoft.com/office/drawing/2014/main" id="{F1048996-DBDC-8E1F-AF1E-2981817C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66" y="2745937"/>
            <a:ext cx="2832068" cy="1902453"/>
          </a:xfrm>
          <a:prstGeom prst="roundRect">
            <a:avLst/>
          </a:prstGeom>
        </p:spPr>
      </p:pic>
      <p:pic>
        <p:nvPicPr>
          <p:cNvPr id="8" name="Picture 7" descr="People in office">
            <a:extLst>
              <a:ext uri="{FF2B5EF4-FFF2-40B4-BE49-F238E27FC236}">
                <a16:creationId xmlns:a16="http://schemas.microsoft.com/office/drawing/2014/main" id="{B609451D-3D44-C6CD-5826-A7DA1794E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74" y="2745937"/>
            <a:ext cx="2849067" cy="1898404"/>
          </a:xfrm>
          <a:prstGeom prst="roundRect">
            <a:avLst/>
          </a:prstGeom>
        </p:spPr>
      </p:pic>
      <p:pic>
        <p:nvPicPr>
          <p:cNvPr id="10" name="Picture 9" descr="People standing in an office">
            <a:extLst>
              <a:ext uri="{FF2B5EF4-FFF2-40B4-BE49-F238E27FC236}">
                <a16:creationId xmlns:a16="http://schemas.microsoft.com/office/drawing/2014/main" id="{058DA364-C65D-DD04-3E79-5130380CB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/>
          <a:stretch>
            <a:fillRect/>
          </a:stretch>
        </p:blipFill>
        <p:spPr>
          <a:xfrm>
            <a:off x="8285835" y="2745937"/>
            <a:ext cx="2793861" cy="18984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5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34B3B-38F5-FE3F-4866-336EC7A2E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>
            <a:fillRect/>
          </a:stretch>
        </p:blipFill>
        <p:spPr>
          <a:xfrm>
            <a:off x="611974" y="1202555"/>
            <a:ext cx="3054507" cy="3051263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A258F-F553-8B91-A693-20C1ACBB739F}"/>
              </a:ext>
            </a:extLst>
          </p:cNvPr>
          <p:cNvSpPr txBox="1"/>
          <p:nvPr/>
        </p:nvSpPr>
        <p:spPr>
          <a:xfrm>
            <a:off x="208788" y="4451089"/>
            <a:ext cx="38608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Carys Ward</a:t>
            </a:r>
          </a:p>
          <a:p>
            <a:pPr algn="ctr"/>
            <a:r>
              <a:rPr lang="en-GB" sz="2400" b="1" dirty="0"/>
              <a:t>Workplace and Coaching Psychologist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288D5A-3D6F-CA6C-1DF2-9C54997983AB}"/>
              </a:ext>
            </a:extLst>
          </p:cNvPr>
          <p:cNvSpPr/>
          <p:nvPr/>
        </p:nvSpPr>
        <p:spPr>
          <a:xfrm>
            <a:off x="611974" y="1202555"/>
            <a:ext cx="3076920" cy="3051263"/>
          </a:xfrm>
          <a:prstGeom prst="ellipse">
            <a:avLst/>
          </a:prstGeom>
          <a:noFill/>
          <a:ln w="381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D1015C-8B60-7C91-54D5-2B0D0107B0C8}"/>
              </a:ext>
            </a:extLst>
          </p:cNvPr>
          <p:cNvSpPr/>
          <p:nvPr/>
        </p:nvSpPr>
        <p:spPr>
          <a:xfrm>
            <a:off x="4459167" y="1043854"/>
            <a:ext cx="7302364" cy="134792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01  </a:t>
            </a:r>
            <a:r>
              <a:rPr lang="en-GB" sz="2400" dirty="0">
                <a:solidFill>
                  <a:schemeClr val="tx1"/>
                </a:solidFill>
              </a:rPr>
              <a:t>Unpick some of the myths and </a:t>
            </a:r>
          </a:p>
          <a:p>
            <a:pPr marL="623888"/>
            <a:r>
              <a:rPr lang="en-GB" sz="2400" dirty="0">
                <a:solidFill>
                  <a:schemeClr val="tx1"/>
                </a:solidFill>
              </a:rPr>
              <a:t>  stereotypes about generations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F65C3C-832B-F084-EAA0-63E0F176761B}"/>
              </a:ext>
            </a:extLst>
          </p:cNvPr>
          <p:cNvSpPr/>
          <p:nvPr/>
        </p:nvSpPr>
        <p:spPr>
          <a:xfrm>
            <a:off x="4459167" y="2785475"/>
            <a:ext cx="7302364" cy="134792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02  </a:t>
            </a:r>
            <a:r>
              <a:rPr lang="en-GB" sz="2400" dirty="0">
                <a:solidFill>
                  <a:schemeClr val="tx1"/>
                </a:solidFill>
              </a:rPr>
              <a:t>Rebuild the generational picture </a:t>
            </a:r>
          </a:p>
          <a:p>
            <a:pPr marL="720725"/>
            <a:r>
              <a:rPr lang="en-GB" sz="2400" dirty="0">
                <a:solidFill>
                  <a:schemeClr val="tx1"/>
                </a:solidFill>
              </a:rPr>
              <a:t>  informed by the evidence base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17D924-06A8-0949-6628-2D6C2E6191CB}"/>
              </a:ext>
            </a:extLst>
          </p:cNvPr>
          <p:cNvSpPr/>
          <p:nvPr/>
        </p:nvSpPr>
        <p:spPr>
          <a:xfrm>
            <a:off x="4459167" y="4527096"/>
            <a:ext cx="7302365" cy="134792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r>
              <a:rPr lang="en-GB" sz="4000" b="1" dirty="0">
                <a:solidFill>
                  <a:schemeClr val="accent2">
                    <a:lumMod val="75000"/>
                  </a:schemeClr>
                </a:solidFill>
              </a:rPr>
              <a:t> 03 </a:t>
            </a:r>
            <a:r>
              <a:rPr lang="en-GB" sz="2400" dirty="0">
                <a:solidFill>
                  <a:schemeClr val="tx1"/>
                </a:solidFill>
              </a:rPr>
              <a:t>What this means for you, your leadership,</a:t>
            </a:r>
          </a:p>
          <a:p>
            <a:pPr marL="803275" indent="-1588"/>
            <a:r>
              <a:rPr lang="en-GB" sz="2400" dirty="0">
                <a:solidFill>
                  <a:schemeClr val="tx1"/>
                </a:solidFill>
              </a:rPr>
              <a:t> your team and your organisation</a:t>
            </a:r>
          </a:p>
        </p:txBody>
      </p:sp>
    </p:spTree>
    <p:extLst>
      <p:ext uri="{BB962C8B-B14F-4D97-AF65-F5344CB8AC3E}">
        <p14:creationId xmlns:p14="http://schemas.microsoft.com/office/powerpoint/2010/main" val="39001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3">
            <a:extLst>
              <a:ext uri="{FF2B5EF4-FFF2-40B4-BE49-F238E27FC236}">
                <a16:creationId xmlns:a16="http://schemas.microsoft.com/office/drawing/2014/main" id="{051DE83A-C650-A157-97AE-8993232D3689}"/>
              </a:ext>
            </a:extLst>
          </p:cNvPr>
          <p:cNvSpPr txBox="1"/>
          <p:nvPr/>
        </p:nvSpPr>
        <p:spPr>
          <a:xfrm>
            <a:off x="-14672" y="2735571"/>
            <a:ext cx="218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Change resisters, overly traditional values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53B838F-4639-1249-877B-04F2A99FD413}"/>
              </a:ext>
            </a:extLst>
          </p:cNvPr>
          <p:cNvSpPr txBox="1"/>
          <p:nvPr/>
        </p:nvSpPr>
        <p:spPr>
          <a:xfrm>
            <a:off x="2094436" y="2735570"/>
            <a:ext cx="190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Rigid in work culture, don’t understand younger gens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08573F4-22C3-1810-1E3C-D92F954F965D}"/>
              </a:ext>
            </a:extLst>
          </p:cNvPr>
          <p:cNvSpPr txBox="1"/>
          <p:nvPr/>
        </p:nvSpPr>
        <p:spPr>
          <a:xfrm>
            <a:off x="4141881" y="271922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Overly independent, disengaged and cynical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18872D0-0544-29EE-0934-E399BC6BB543}"/>
              </a:ext>
            </a:extLst>
          </p:cNvPr>
          <p:cNvSpPr txBox="1"/>
          <p:nvPr/>
        </p:nvSpPr>
        <p:spPr>
          <a:xfrm>
            <a:off x="6246234" y="2719230"/>
            <a:ext cx="157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Entitled and lazy, with a lack of loyalty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92CD24F-DD2F-2614-A583-0285826BF3ED}"/>
              </a:ext>
            </a:extLst>
          </p:cNvPr>
          <p:cNvSpPr txBox="1"/>
          <p:nvPr/>
        </p:nvSpPr>
        <p:spPr>
          <a:xfrm>
            <a:off x="8016319" y="273699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Short attention, interpersonal skills lacking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3E75F9D-CC10-3E44-4E14-A6BA470D3832}"/>
              </a:ext>
            </a:extLst>
          </p:cNvPr>
          <p:cNvSpPr txBox="1"/>
          <p:nvPr/>
        </p:nvSpPr>
        <p:spPr>
          <a:xfrm>
            <a:off x="9976197" y="2722982"/>
            <a:ext cx="2175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Digital over-reliance, lacking real world solutions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08332AD-C922-A0BA-D955-88E0ECDC9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288237" y="219503"/>
            <a:ext cx="5792727" cy="2363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5E058-A80E-ADA2-B8D6-EC458862E6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6099890" y="219502"/>
            <a:ext cx="5792734" cy="23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8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  <p:bldP spid="206" grpId="0"/>
      <p:bldP spid="207" grpId="0"/>
      <p:bldP spid="208" grpId="0"/>
      <p:bldP spid="2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20154-29C7-68D5-6217-1F1E94EBD471}"/>
              </a:ext>
            </a:extLst>
          </p:cNvPr>
          <p:cNvSpPr/>
          <p:nvPr/>
        </p:nvSpPr>
        <p:spPr>
          <a:xfrm>
            <a:off x="0" y="-48176"/>
            <a:ext cx="12313920" cy="6858000"/>
          </a:xfrm>
          <a:prstGeom prst="rect">
            <a:avLst/>
          </a:prstGeom>
          <a:solidFill>
            <a:srgbClr val="F1EFE0"/>
          </a:solidFill>
          <a:ln>
            <a:solidFill>
              <a:srgbClr val="F1EF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GB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3B432-B44F-AB50-AD2B-32C4A58B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1" y="48176"/>
            <a:ext cx="6834860" cy="680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41289-367B-9D75-5550-BF4DE8B896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“I see no hope for the future of our people if they are dependent on </a:t>
            </a:r>
            <a:r>
              <a:rPr lang="en-US" sz="3600" b="1" dirty="0">
                <a:latin typeface="Century Gothic" panose="020B0502020202020204" pitchFamily="34" charset="0"/>
              </a:rPr>
              <a:t>frivolous youth of today</a:t>
            </a:r>
            <a:r>
              <a:rPr lang="en-US" sz="3600" dirty="0">
                <a:latin typeface="Century Gothic" panose="020B0502020202020204" pitchFamily="34" charset="0"/>
              </a:rPr>
              <a:t>, for certainly </a:t>
            </a:r>
            <a:r>
              <a:rPr lang="en-US" sz="3600" b="1" dirty="0">
                <a:latin typeface="Century Gothic" panose="020B0502020202020204" pitchFamily="34" charset="0"/>
              </a:rPr>
              <a:t>all youth are reckless beyond words... </a:t>
            </a:r>
            <a:r>
              <a:rPr lang="en-US" sz="3600" dirty="0">
                <a:latin typeface="Century Gothic" panose="020B0502020202020204" pitchFamily="34" charset="0"/>
              </a:rPr>
              <a:t>When I was young, we were taught to be </a:t>
            </a:r>
            <a:r>
              <a:rPr lang="en-US" sz="3600" b="1" dirty="0">
                <a:latin typeface="Century Gothic" panose="020B0502020202020204" pitchFamily="34" charset="0"/>
              </a:rPr>
              <a:t>discreet and respectful of elders</a:t>
            </a:r>
            <a:r>
              <a:rPr lang="en-US" sz="3600" dirty="0">
                <a:latin typeface="Century Gothic" panose="020B0502020202020204" pitchFamily="34" charset="0"/>
              </a:rPr>
              <a:t>, but the present youth are </a:t>
            </a:r>
            <a:r>
              <a:rPr lang="en-US" sz="3600" b="1" dirty="0">
                <a:latin typeface="Century Gothic" panose="020B0502020202020204" pitchFamily="34" charset="0"/>
              </a:rPr>
              <a:t>exceedingly disrespectful and impatient…</a:t>
            </a:r>
            <a:r>
              <a:rPr lang="en-US" sz="3600" dirty="0"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97B1A-0B3F-9AA2-5C76-E70E564F0952}"/>
              </a:ext>
            </a:extLst>
          </p:cNvPr>
          <p:cNvSpPr txBox="1"/>
          <p:nvPr/>
        </p:nvSpPr>
        <p:spPr>
          <a:xfrm>
            <a:off x="838200" y="5041630"/>
            <a:ext cx="1051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Hesiod, a poet from 700 BCE. Ancient Greece in </a:t>
            </a:r>
            <a:r>
              <a:rPr lang="en-GB" sz="2400" i="1" dirty="0">
                <a:solidFill>
                  <a:prstClr val="black"/>
                </a:solidFill>
                <a:latin typeface="Century Gothic" panose="020B0502020202020204" pitchFamily="34" charset="0"/>
              </a:rPr>
              <a:t>Works and Days</a:t>
            </a:r>
            <a:endParaRPr lang="en-GB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8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8509D1-9E57-47A2-7276-EAF308D9835C}"/>
              </a:ext>
            </a:extLst>
          </p:cNvPr>
          <p:cNvSpPr txBox="1"/>
          <p:nvPr/>
        </p:nvSpPr>
        <p:spPr>
          <a:xfrm>
            <a:off x="771525" y="665653"/>
            <a:ext cx="1054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4000 years ago…</a:t>
            </a:r>
          </a:p>
          <a:p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scribe and a supervisor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DCF8B-A01B-3E53-6300-B911C7B37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43" y="382670"/>
            <a:ext cx="1816366" cy="1491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F9CFB-3FB1-D01D-680A-EA4AE3652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49" y="2208760"/>
            <a:ext cx="10442894" cy="1491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624EB5-E1BD-3806-1D46-F8613CCCD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81" y="3804451"/>
            <a:ext cx="10442886" cy="699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BFB80-2790-2342-FC35-E42E0CAAB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09" y="4650838"/>
            <a:ext cx="10442890" cy="15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4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E3E22-3994-A38F-8BDB-CDC615B34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BD0368-C0D1-2474-462D-ACAFA7AA6384}"/>
              </a:ext>
            </a:extLst>
          </p:cNvPr>
          <p:cNvSpPr txBox="1"/>
          <p:nvPr/>
        </p:nvSpPr>
        <p:spPr>
          <a:xfrm>
            <a:off x="771525" y="665653"/>
            <a:ext cx="1054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4000 years ago…</a:t>
            </a:r>
          </a:p>
          <a:p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scribe and a supervisor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8E73D3-02A4-AD25-5A81-3ACF41FE8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543" y="382670"/>
            <a:ext cx="1816366" cy="1491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F2AD36-2DEB-F606-9000-36E6778C2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49" y="2208760"/>
            <a:ext cx="10442894" cy="1491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2D38B-6367-23F0-E9A4-AF3B1D6E9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81" y="3804451"/>
            <a:ext cx="10442886" cy="699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EA95E5-DD5C-6830-ECE0-401ED3AA7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09" y="4650838"/>
            <a:ext cx="10442890" cy="15272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B9D493-FB42-BAE5-C5EF-B9AACFF8556C}"/>
              </a:ext>
            </a:extLst>
          </p:cNvPr>
          <p:cNvSpPr/>
          <p:nvPr/>
        </p:nvSpPr>
        <p:spPr>
          <a:xfrm>
            <a:off x="-301761" y="2548322"/>
            <a:ext cx="13383407" cy="1846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5D496-CB03-A87F-6C07-4FC96532527C}"/>
              </a:ext>
            </a:extLst>
          </p:cNvPr>
          <p:cNvSpPr txBox="1"/>
          <p:nvPr/>
        </p:nvSpPr>
        <p:spPr>
          <a:xfrm>
            <a:off x="555199" y="3065327"/>
            <a:ext cx="11495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60">
              <a:spcAft>
                <a:spcPts val="12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Supervisor</a:t>
            </a:r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: back in my day, I followed the rules and didn’t question authority</a:t>
            </a:r>
          </a:p>
          <a:p>
            <a:pPr defTabSz="609660">
              <a:spcAft>
                <a:spcPts val="12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Scribe</a:t>
            </a:r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: thanks for the lecture, but get off my back and stop talking to me like I am a slacker</a:t>
            </a:r>
          </a:p>
        </p:txBody>
      </p:sp>
    </p:spTree>
    <p:extLst>
      <p:ext uri="{BB962C8B-B14F-4D97-AF65-F5344CB8AC3E}">
        <p14:creationId xmlns:p14="http://schemas.microsoft.com/office/powerpoint/2010/main" val="198407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78196C-43DE-CACC-0C49-D68AB9AC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185400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Men of age </a:t>
            </a:r>
            <a:r>
              <a:rPr lang="en-US" sz="4400" b="1" dirty="0"/>
              <a:t>object too much</a:t>
            </a:r>
            <a:r>
              <a:rPr lang="en-US" sz="4400" dirty="0"/>
              <a:t>, </a:t>
            </a:r>
            <a:r>
              <a:rPr lang="en-US" sz="4400" b="1" dirty="0"/>
              <a:t>consult too long, adventure too little</a:t>
            </a:r>
            <a:r>
              <a:rPr lang="en-US" sz="4400" dirty="0"/>
              <a:t>, </a:t>
            </a:r>
            <a:r>
              <a:rPr lang="en-US" sz="4400" b="1" dirty="0"/>
              <a:t>repent too soon</a:t>
            </a:r>
            <a:r>
              <a:rPr lang="en-US" sz="4400" dirty="0"/>
              <a:t>, and seldom drive business home…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0B23B-79F0-4547-FA91-D9D6ECF0C055}"/>
              </a:ext>
            </a:extLst>
          </p:cNvPr>
          <p:cNvSpPr txBox="1"/>
          <p:nvPr/>
        </p:nvSpPr>
        <p:spPr>
          <a:xfrm>
            <a:off x="838199" y="4969303"/>
            <a:ext cx="9706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en-GB" sz="2400" dirty="0">
                <a:solidFill>
                  <a:prstClr val="black"/>
                </a:solidFill>
                <a:latin typeface="Century Gothic" panose="020F0302020204030204"/>
              </a:rPr>
              <a:t>Francis Bacon in 17</a:t>
            </a:r>
            <a:r>
              <a:rPr lang="en-GB" sz="2400" baseline="30000" dirty="0">
                <a:solidFill>
                  <a:prstClr val="black"/>
                </a:solidFill>
                <a:latin typeface="Century Gothic" panose="020F0302020204030204"/>
              </a:rPr>
              <a:t>th</a:t>
            </a:r>
            <a:r>
              <a:rPr lang="en-GB" sz="2400" dirty="0">
                <a:solidFill>
                  <a:prstClr val="black"/>
                </a:solidFill>
                <a:latin typeface="Century Gothic" panose="020F0302020204030204"/>
              </a:rPr>
              <a:t> Century </a:t>
            </a:r>
            <a:r>
              <a:rPr lang="en-GB" sz="2400" i="1" dirty="0">
                <a:solidFill>
                  <a:prstClr val="black"/>
                </a:solidFill>
                <a:latin typeface="Century Gothic" panose="020F0302020204030204"/>
              </a:rPr>
              <a:t>Essays: Of Youth and Age</a:t>
            </a:r>
          </a:p>
        </p:txBody>
      </p:sp>
    </p:spTree>
    <p:extLst>
      <p:ext uri="{BB962C8B-B14F-4D97-AF65-F5344CB8AC3E}">
        <p14:creationId xmlns:p14="http://schemas.microsoft.com/office/powerpoint/2010/main" val="299547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DD16A-0245-7702-5031-07BD6A9D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C2AA47F0-E780-B5AA-DE71-D069DB39D379}"/>
              </a:ext>
            </a:extLst>
          </p:cNvPr>
          <p:cNvSpPr txBox="1"/>
          <p:nvPr/>
        </p:nvSpPr>
        <p:spPr>
          <a:xfrm>
            <a:off x="-14672" y="2622681"/>
            <a:ext cx="218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Change resisters, overly traditional values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3A27F3A-3411-1FB1-3652-95B7BA8A5121}"/>
              </a:ext>
            </a:extLst>
          </p:cNvPr>
          <p:cNvSpPr txBox="1"/>
          <p:nvPr/>
        </p:nvSpPr>
        <p:spPr>
          <a:xfrm>
            <a:off x="2094436" y="2622680"/>
            <a:ext cx="190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Rigid in work culture, don’t understand younger gens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883CF8D-C7A6-B468-1DF7-DBCB1B5C9F9F}"/>
              </a:ext>
            </a:extLst>
          </p:cNvPr>
          <p:cNvSpPr txBox="1"/>
          <p:nvPr/>
        </p:nvSpPr>
        <p:spPr>
          <a:xfrm>
            <a:off x="4141881" y="260633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Overly independent, disengaged and cynical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4756C82-FABE-7341-B8EB-83F9EB91A819}"/>
              </a:ext>
            </a:extLst>
          </p:cNvPr>
          <p:cNvSpPr txBox="1"/>
          <p:nvPr/>
        </p:nvSpPr>
        <p:spPr>
          <a:xfrm>
            <a:off x="6246234" y="2606340"/>
            <a:ext cx="157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Entitled and lazy, with a lack of loyalty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2EE63E2-35D0-C3E0-CE26-3C22F11C4F4A}"/>
              </a:ext>
            </a:extLst>
          </p:cNvPr>
          <p:cNvSpPr txBox="1"/>
          <p:nvPr/>
        </p:nvSpPr>
        <p:spPr>
          <a:xfrm>
            <a:off x="8016319" y="262410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Short attention, interpersonal skills lacking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40121E6-2DAD-8295-8297-E67980A832D9}"/>
              </a:ext>
            </a:extLst>
          </p:cNvPr>
          <p:cNvSpPr txBox="1"/>
          <p:nvPr/>
        </p:nvSpPr>
        <p:spPr>
          <a:xfrm>
            <a:off x="9976197" y="2610092"/>
            <a:ext cx="2175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Digital over-reliance, lacking real world solutions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27FFBBA-A39C-12C0-51AB-5EB035E2A883}"/>
              </a:ext>
            </a:extLst>
          </p:cNvPr>
          <p:cNvGrpSpPr/>
          <p:nvPr/>
        </p:nvGrpSpPr>
        <p:grpSpPr>
          <a:xfrm>
            <a:off x="303457" y="4214534"/>
            <a:ext cx="11707568" cy="324758"/>
            <a:chOff x="303457" y="4304846"/>
            <a:chExt cx="11707568" cy="324758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D584152-2A2B-4435-6C4A-A2B2172DEF98}"/>
                </a:ext>
              </a:extLst>
            </p:cNvPr>
            <p:cNvCxnSpPr/>
            <p:nvPr/>
          </p:nvCxnSpPr>
          <p:spPr>
            <a:xfrm>
              <a:off x="303457" y="4368346"/>
              <a:ext cx="0" cy="26125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48D587D-6E54-9F98-15AE-C0FE68350F8A}"/>
                </a:ext>
              </a:extLst>
            </p:cNvPr>
            <p:cNvCxnSpPr>
              <a:cxnSpLocks/>
            </p:cNvCxnSpPr>
            <p:nvPr/>
          </p:nvCxnSpPr>
          <p:spPr>
            <a:xfrm>
              <a:off x="11985039" y="4304846"/>
              <a:ext cx="0" cy="2921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87D43B0-E4A7-0A99-F31C-36648EDB1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457" y="4571567"/>
              <a:ext cx="11707568" cy="2946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135986D-C354-AADC-5579-989BC61C25F8}"/>
              </a:ext>
            </a:extLst>
          </p:cNvPr>
          <p:cNvSpPr txBox="1"/>
          <p:nvPr/>
        </p:nvSpPr>
        <p:spPr>
          <a:xfrm>
            <a:off x="4573130" y="4757930"/>
            <a:ext cx="304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Age +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2549C-CD4A-729F-2851-8A8A2C4A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288237" y="219503"/>
            <a:ext cx="5792727" cy="2363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18B38-F744-2CAA-AAA2-C0EFB3CBC2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6099890" y="219502"/>
            <a:ext cx="5792734" cy="23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F2040-5A86-C8BD-9FC5-BCD31C72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83993824-0790-7DAF-4334-8F6318921B55}"/>
              </a:ext>
            </a:extLst>
          </p:cNvPr>
          <p:cNvSpPr txBox="1"/>
          <p:nvPr/>
        </p:nvSpPr>
        <p:spPr>
          <a:xfrm>
            <a:off x="-14672" y="2622681"/>
            <a:ext cx="218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Change resisters, overly traditional values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5367E7-CCC4-CB2F-63CE-5385E08C5674}"/>
              </a:ext>
            </a:extLst>
          </p:cNvPr>
          <p:cNvSpPr txBox="1"/>
          <p:nvPr/>
        </p:nvSpPr>
        <p:spPr>
          <a:xfrm>
            <a:off x="2094436" y="2622680"/>
            <a:ext cx="190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Rigid in work culture, don’t understand younger gens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5F9E5E-52C3-EBC5-328B-4ABD9538AF22}"/>
              </a:ext>
            </a:extLst>
          </p:cNvPr>
          <p:cNvSpPr txBox="1"/>
          <p:nvPr/>
        </p:nvSpPr>
        <p:spPr>
          <a:xfrm>
            <a:off x="4141881" y="260633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Overly independent, disengaged and cynical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5B3A9C9-8EA9-29ED-B2A3-5E979F3B0E38}"/>
              </a:ext>
            </a:extLst>
          </p:cNvPr>
          <p:cNvSpPr txBox="1"/>
          <p:nvPr/>
        </p:nvSpPr>
        <p:spPr>
          <a:xfrm>
            <a:off x="6246234" y="2606340"/>
            <a:ext cx="157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Entitled and lazy, with a lack of loyalty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494DFAD-BF87-A868-F302-186381D969D5}"/>
              </a:ext>
            </a:extLst>
          </p:cNvPr>
          <p:cNvSpPr txBox="1"/>
          <p:nvPr/>
        </p:nvSpPr>
        <p:spPr>
          <a:xfrm>
            <a:off x="8016319" y="262410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Short attention, interpersonal skills lacking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950EC71-C42D-A93A-13C6-336F93821E12}"/>
              </a:ext>
            </a:extLst>
          </p:cNvPr>
          <p:cNvSpPr txBox="1"/>
          <p:nvPr/>
        </p:nvSpPr>
        <p:spPr>
          <a:xfrm>
            <a:off x="9976197" y="2610092"/>
            <a:ext cx="2175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Digital over-reliance, lacking real world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72374-DA0E-4FAB-B40C-3D8E7E1AF4E7}"/>
              </a:ext>
            </a:extLst>
          </p:cNvPr>
          <p:cNvSpPr txBox="1"/>
          <p:nvPr/>
        </p:nvSpPr>
        <p:spPr>
          <a:xfrm>
            <a:off x="105138" y="4501766"/>
            <a:ext cx="1722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GB" sz="2400" b="1" dirty="0">
                <a:solidFill>
                  <a:srgbClr val="0A788E"/>
                </a:solidFill>
                <a:latin typeface="Century Gothic" panose="020F0302020204030204"/>
              </a:rPr>
              <a:t>A steady presence during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4FA78-F2C0-DE17-0FCE-EDA3D7CF78C3}"/>
              </a:ext>
            </a:extLst>
          </p:cNvPr>
          <p:cNvSpPr txBox="1"/>
          <p:nvPr/>
        </p:nvSpPr>
        <p:spPr>
          <a:xfrm>
            <a:off x="1804264" y="4501766"/>
            <a:ext cx="2156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GB" sz="2400" b="1" dirty="0">
                <a:solidFill>
                  <a:srgbClr val="0A788E"/>
                </a:solidFill>
                <a:latin typeface="Century Gothic" panose="020B0502020202020204" pitchFamily="34" charset="0"/>
              </a:rPr>
              <a:t>Loyal and deeply experienced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FBD82-C1B5-B0E5-9471-F5EDC3DCB8CB}"/>
              </a:ext>
            </a:extLst>
          </p:cNvPr>
          <p:cNvSpPr txBox="1"/>
          <p:nvPr/>
        </p:nvSpPr>
        <p:spPr>
          <a:xfrm>
            <a:off x="4164285" y="4501766"/>
            <a:ext cx="1571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GB" sz="2400" b="1" dirty="0">
                <a:solidFill>
                  <a:srgbClr val="0A788E"/>
                </a:solidFill>
                <a:latin typeface="Century Gothic" panose="020B0502020202020204" pitchFamily="34" charset="0"/>
              </a:rPr>
              <a:t>Resilient and self-sufficient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00F19-F9EA-5C42-32FE-91562FF5ABD2}"/>
              </a:ext>
            </a:extLst>
          </p:cNvPr>
          <p:cNvSpPr txBox="1"/>
          <p:nvPr/>
        </p:nvSpPr>
        <p:spPr>
          <a:xfrm>
            <a:off x="5809074" y="4501766"/>
            <a:ext cx="211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GB" sz="2400" b="1" dirty="0">
                <a:solidFill>
                  <a:srgbClr val="0A788E"/>
                </a:solidFill>
                <a:latin typeface="Century Gothic" panose="020B0502020202020204" pitchFamily="34" charset="0"/>
              </a:rPr>
              <a:t>Drive positive work culture 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5A5945-76C8-181D-756E-160EEB6FB04B}"/>
              </a:ext>
            </a:extLst>
          </p:cNvPr>
          <p:cNvSpPr txBox="1"/>
          <p:nvPr/>
        </p:nvSpPr>
        <p:spPr>
          <a:xfrm>
            <a:off x="7892634" y="4501766"/>
            <a:ext cx="2054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GB" sz="2400" b="1" dirty="0">
                <a:solidFill>
                  <a:srgbClr val="0A788E"/>
                </a:solidFill>
                <a:latin typeface="Century Gothic" panose="020B0502020202020204" pitchFamily="34" charset="0"/>
              </a:rPr>
              <a:t>Quick learners and socially conscious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B5D6E5-2F39-4950-56C9-E08BA9B32AD5}"/>
              </a:ext>
            </a:extLst>
          </p:cNvPr>
          <p:cNvSpPr txBox="1"/>
          <p:nvPr/>
        </p:nvSpPr>
        <p:spPr>
          <a:xfrm>
            <a:off x="9976196" y="4501766"/>
            <a:ext cx="188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GB" sz="2400" b="1" dirty="0">
                <a:solidFill>
                  <a:srgbClr val="0A788E"/>
                </a:solidFill>
                <a:latin typeface="Century Gothic" panose="020B0502020202020204" pitchFamily="34" charset="0"/>
              </a:rPr>
              <a:t>Redefining innovative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2B0D4-81C7-6AA0-8453-303A658EE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288237" y="219503"/>
            <a:ext cx="5792727" cy="2363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F60E3-E17D-5136-E328-B2F8B86B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6099890" y="219502"/>
            <a:ext cx="5792734" cy="23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9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1F7A4F-D766-9B83-3B8F-EF66DAEF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54976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Real Leadership Challenge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811377-19A1-4E10-8F4C-E492CA772D2C}"/>
              </a:ext>
            </a:extLst>
          </p:cNvPr>
          <p:cNvSpPr txBox="1">
            <a:spLocks/>
          </p:cNvSpPr>
          <p:nvPr/>
        </p:nvSpPr>
        <p:spPr>
          <a:xfrm>
            <a:off x="1657632" y="3954161"/>
            <a:ext cx="8876735" cy="108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Bef>
                <a:spcPts val="1000"/>
              </a:spcBef>
            </a:pP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do we, at an individual, team and organisational level, leverage these strengths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83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Camera Shutter">
            <a:extLst>
              <a:ext uri="{FF2B5EF4-FFF2-40B4-BE49-F238E27FC236}">
                <a16:creationId xmlns:a16="http://schemas.microsoft.com/office/drawing/2014/main" id="{A5A8CFAA-CA85-EDD1-549F-7FF3B3CFB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49186-5936-F503-1547-7AEF9698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200" dirty="0">
                <a:solidFill>
                  <a:srgbClr val="FFFFFF"/>
                </a:solidFill>
              </a:rPr>
              <a:t>First we have to zoom out</a:t>
            </a:r>
          </a:p>
        </p:txBody>
      </p:sp>
    </p:spTree>
    <p:extLst>
      <p:ext uri="{BB962C8B-B14F-4D97-AF65-F5344CB8AC3E}">
        <p14:creationId xmlns:p14="http://schemas.microsoft.com/office/powerpoint/2010/main" val="59729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2315C7-FC6A-2B70-70AC-061B3C3C100A}"/>
              </a:ext>
            </a:extLst>
          </p:cNvPr>
          <p:cNvSpPr txBox="1"/>
          <p:nvPr/>
        </p:nvSpPr>
        <p:spPr>
          <a:xfrm>
            <a:off x="838200" y="37832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976B905-BDF1-2567-0FAE-6CF6D116E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072714"/>
              </p:ext>
            </p:extLst>
          </p:nvPr>
        </p:nvGraphicFramePr>
        <p:xfrm>
          <a:off x="838200" y="2455497"/>
          <a:ext cx="10515600" cy="356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189585-0542-4CE7-1F20-119F3379D1F9}"/>
              </a:ext>
            </a:extLst>
          </p:cNvPr>
          <p:cNvCxnSpPr/>
          <p:nvPr/>
        </p:nvCxnSpPr>
        <p:spPr>
          <a:xfrm>
            <a:off x="-650811" y="1660667"/>
            <a:ext cx="148628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45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4BA22-A5C1-0BAC-74AB-76EF8BF48C9E}"/>
              </a:ext>
            </a:extLst>
          </p:cNvPr>
          <p:cNvSpPr txBox="1">
            <a:spLocks/>
          </p:cNvSpPr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we all need at work?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7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0E1022-018B-3C33-7839-AEC5749D202F}"/>
              </a:ext>
            </a:extLst>
          </p:cNvPr>
          <p:cNvSpPr txBox="1"/>
          <p:nvPr/>
        </p:nvSpPr>
        <p:spPr>
          <a:xfrm>
            <a:off x="4559085" y="2056348"/>
            <a:ext cx="4262034" cy="27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Autonomy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Belonging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Contribution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97447-2F25-1401-3724-E8DD9B24B7F5}"/>
              </a:ext>
            </a:extLst>
          </p:cNvPr>
          <p:cNvSpPr txBox="1"/>
          <p:nvPr/>
        </p:nvSpPr>
        <p:spPr>
          <a:xfrm>
            <a:off x="838200" y="2056348"/>
            <a:ext cx="4262034" cy="27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b="1" dirty="0"/>
              <a:t>A</a:t>
            </a:r>
            <a:r>
              <a:rPr lang="en-GB" sz="4000" dirty="0"/>
              <a:t>utonomy</a:t>
            </a:r>
          </a:p>
          <a:p>
            <a:pPr>
              <a:lnSpc>
                <a:spcPct val="150000"/>
              </a:lnSpc>
            </a:pPr>
            <a:r>
              <a:rPr lang="en-GB" sz="4000" b="1" dirty="0"/>
              <a:t>R</a:t>
            </a:r>
            <a:r>
              <a:rPr lang="en-GB" sz="4000" dirty="0"/>
              <a:t>elatedness</a:t>
            </a:r>
          </a:p>
          <a:p>
            <a:pPr>
              <a:lnSpc>
                <a:spcPct val="150000"/>
              </a:lnSpc>
            </a:pPr>
            <a:r>
              <a:rPr lang="en-GB" sz="4000" b="1" dirty="0"/>
              <a:t>C</a:t>
            </a:r>
            <a:r>
              <a:rPr lang="en-GB" sz="4000" dirty="0"/>
              <a:t>ompetence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02BC3-16ED-117E-7ACF-48DED7AA0A13}"/>
              </a:ext>
            </a:extLst>
          </p:cNvPr>
          <p:cNvSpPr txBox="1"/>
          <p:nvPr/>
        </p:nvSpPr>
        <p:spPr>
          <a:xfrm>
            <a:off x="8279970" y="2056348"/>
            <a:ext cx="4262034" cy="2745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/>
              <a:t>Autonomy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Purpose</a:t>
            </a:r>
          </a:p>
          <a:p>
            <a:pPr>
              <a:lnSpc>
                <a:spcPct val="150000"/>
              </a:lnSpc>
            </a:pPr>
            <a:r>
              <a:rPr lang="en-GB" sz="4000" dirty="0"/>
              <a:t>Mastery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226DC-F585-96E2-8F24-0CEF39EB1DD4}"/>
              </a:ext>
            </a:extLst>
          </p:cNvPr>
          <p:cNvSpPr/>
          <p:nvPr/>
        </p:nvSpPr>
        <p:spPr>
          <a:xfrm>
            <a:off x="-867905" y="365126"/>
            <a:ext cx="14118956" cy="12881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7E9C2-F3E0-26EC-8454-5A701ADC1329}"/>
              </a:ext>
            </a:extLst>
          </p:cNvPr>
          <p:cNvSpPr txBox="1"/>
          <p:nvPr/>
        </p:nvSpPr>
        <p:spPr>
          <a:xfrm>
            <a:off x="0" y="5167310"/>
            <a:ext cx="477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Ryan &amp; Deci (2000)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7D7CC-A88B-5CA5-E2A1-8259C0924C7B}"/>
              </a:ext>
            </a:extLst>
          </p:cNvPr>
          <p:cNvSpPr txBox="1"/>
          <p:nvPr/>
        </p:nvSpPr>
        <p:spPr>
          <a:xfrm>
            <a:off x="3710552" y="5167310"/>
            <a:ext cx="477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West &amp; Coia (2018)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9936C-5F05-FFAB-3A4C-526B77914CE1}"/>
              </a:ext>
            </a:extLst>
          </p:cNvPr>
          <p:cNvSpPr txBox="1"/>
          <p:nvPr/>
        </p:nvSpPr>
        <p:spPr>
          <a:xfrm>
            <a:off x="6862200" y="5167309"/>
            <a:ext cx="477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Pink (2009)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6453A4-46EC-1600-8A1C-982D2C70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GB" dirty="0"/>
              <a:t>The Golden Principles</a:t>
            </a:r>
          </a:p>
        </p:txBody>
      </p:sp>
    </p:spTree>
    <p:extLst>
      <p:ext uri="{BB962C8B-B14F-4D97-AF65-F5344CB8AC3E}">
        <p14:creationId xmlns:p14="http://schemas.microsoft.com/office/powerpoint/2010/main" val="330916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2301-810A-62DB-1F5A-8A0FC7CB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48" y="-195559"/>
            <a:ext cx="11075504" cy="1325563"/>
          </a:xfrm>
        </p:spPr>
        <p:txBody>
          <a:bodyPr>
            <a:normAutofit/>
          </a:bodyPr>
          <a:lstStyle/>
          <a:p>
            <a:r>
              <a:rPr lang="en-GB" sz="2800" dirty="0"/>
              <a:t>But there are differences in how these principles show up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7472AD-90A0-F036-0F90-DE491E0FE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2843"/>
              </p:ext>
            </p:extLst>
          </p:nvPr>
        </p:nvGraphicFramePr>
        <p:xfrm>
          <a:off x="558248" y="889923"/>
          <a:ext cx="11075504" cy="55877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6405">
                  <a:extLst>
                    <a:ext uri="{9D8B030D-6E8A-4147-A177-3AD203B41FA5}">
                      <a16:colId xmlns:a16="http://schemas.microsoft.com/office/drawing/2014/main" val="1905381714"/>
                    </a:ext>
                  </a:extLst>
                </a:gridCol>
                <a:gridCol w="4323441">
                  <a:extLst>
                    <a:ext uri="{9D8B030D-6E8A-4147-A177-3AD203B41FA5}">
                      <a16:colId xmlns:a16="http://schemas.microsoft.com/office/drawing/2014/main" val="815020364"/>
                    </a:ext>
                  </a:extLst>
                </a:gridCol>
                <a:gridCol w="4785658">
                  <a:extLst>
                    <a:ext uri="{9D8B030D-6E8A-4147-A177-3AD203B41FA5}">
                      <a16:colId xmlns:a16="http://schemas.microsoft.com/office/drawing/2014/main" val="3503156997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Stage of Life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Wellbeing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Motivators/Expectations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652022"/>
                  </a:ext>
                </a:extLst>
              </a:tr>
              <a:tr h="129450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Young Adults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(Gen 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Mental health focus 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Boundary setting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Anxiousness around job/economic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Stable pay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Clear progression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Developmental 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538324"/>
                  </a:ext>
                </a:extLst>
              </a:tr>
              <a:tr h="129450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Established Stage (Millennial)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Balance under pressure (parenthood/mortgage)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Flexibility to manage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Growth and advancement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Work-life balance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Stability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954408"/>
                  </a:ext>
                </a:extLst>
              </a:tr>
              <a:tr h="99577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Mid Stage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(Gen 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Sandwich stress (parenthood colliding with caring for older parents)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Autonomy linked to expertise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Results over input</a:t>
                      </a:r>
                    </a:p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Role clarity (stability and consistency)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Pay representative of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606624"/>
                  </a:ext>
                </a:extLst>
              </a:tr>
              <a:tr h="91292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Later Stage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b="1" dirty="0"/>
                        <a:t>(Baby Boomer)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Flexibility tied to need</a:t>
                      </a:r>
                    </a:p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Work may be tied to identity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Retirement transition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dirty="0"/>
                        <a:t>Recognition for experience</a:t>
                      </a:r>
                    </a:p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Role clarity (stability and consistency)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20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60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F3E212-E993-C76C-E987-1DD552990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F63182-38B1-DCFD-E266-D10148196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87C951-9C56-A3D0-9295-C96416494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0AAF7C-D023-F4E2-495F-1DD58ACA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FD0D4E-DDC6-71BF-8D5F-831BD625C4A2}"/>
              </a:ext>
            </a:extLst>
          </p:cNvPr>
          <p:cNvSpPr txBox="1">
            <a:spLocks/>
          </p:cNvSpPr>
          <p:nvPr/>
        </p:nvSpPr>
        <p:spPr>
          <a:xfrm>
            <a:off x="757705" y="1382350"/>
            <a:ext cx="11002506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8000" dirty="0"/>
            </a:br>
            <a:r>
              <a:rPr lang="en-US" sz="8000" dirty="0"/>
              <a:t>At an Individual Level At a Team Level</a:t>
            </a:r>
          </a:p>
        </p:txBody>
      </p:sp>
    </p:spTree>
    <p:extLst>
      <p:ext uri="{BB962C8B-B14F-4D97-AF65-F5344CB8AC3E}">
        <p14:creationId xmlns:p14="http://schemas.microsoft.com/office/powerpoint/2010/main" val="3640098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0DC1A4-26A2-BCB3-6702-788868AEB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8D29E9-15A7-B4B0-2E23-692DF4C14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53F00E-D122-F8A9-15D0-893859DAE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B15C9F-21D7-6853-7526-A01826312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F1903F-B806-0BF6-C7CD-84665C02A7CA}"/>
              </a:ext>
            </a:extLst>
          </p:cNvPr>
          <p:cNvSpPr txBox="1">
            <a:spLocks/>
          </p:cNvSpPr>
          <p:nvPr/>
        </p:nvSpPr>
        <p:spPr>
          <a:xfrm>
            <a:off x="757705" y="1382350"/>
            <a:ext cx="11002506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8000" dirty="0"/>
            </a:br>
            <a:r>
              <a:rPr lang="en-US" sz="8000" dirty="0"/>
              <a:t>At an Individual Level </a:t>
            </a:r>
            <a:r>
              <a:rPr lang="en-US" sz="8000" dirty="0">
                <a:solidFill>
                  <a:schemeClr val="bg1">
                    <a:lumMod val="85000"/>
                  </a:schemeClr>
                </a:solidFill>
              </a:rPr>
              <a:t>At a Team Level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70553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black"/>
              </a:solidFill>
              <a:latin typeface="Century Gothic" panose="020F0302020204030204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46">
              <a:defRPr/>
            </a:pP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1" y="2099697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3" y="1492573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E21E4-AB59-5D9E-9853-39E6E96B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113" y="2986522"/>
            <a:ext cx="7644627" cy="275108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000" dirty="0"/>
              <a:t>Given what we now know, the best question to ask is: </a:t>
            </a:r>
            <a:r>
              <a:rPr lang="en-US" sz="4000" b="1" dirty="0"/>
              <a:t>where is this person in their career and life </a:t>
            </a:r>
            <a:r>
              <a:rPr lang="en-US" sz="4000" dirty="0"/>
              <a:t>and, given this, </a:t>
            </a:r>
            <a:r>
              <a:rPr lang="en-US" sz="4000" b="1" dirty="0"/>
              <a:t>how can I support them to bring their best to work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17C46-85FC-67FF-2E74-CBDAD956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137771"/>
            <a:ext cx="9231410" cy="3154038"/>
          </a:xfrm>
        </p:spPr>
        <p:txBody>
          <a:bodyPr vert="horz" lIns="60960" tIns="30480" rIns="60960" bIns="30480" rtlCol="0" anchor="b">
            <a:normAutofit/>
          </a:bodyPr>
          <a:lstStyle/>
          <a:p>
            <a:pPr defTabSz="609630"/>
            <a:r>
              <a:rPr lang="en-US" sz="4000" dirty="0"/>
              <a:t>‘Having </a:t>
            </a:r>
            <a:r>
              <a:rPr lang="en-US" sz="4000" b="1" dirty="0"/>
              <a:t>one meaningful conversation per week </a:t>
            </a:r>
            <a:r>
              <a:rPr lang="en-US" sz="4000" dirty="0"/>
              <a:t>with each team member develops high-performance relationships </a:t>
            </a:r>
            <a:r>
              <a:rPr lang="en-US" sz="4000" b="1" dirty="0"/>
              <a:t>more than any other leadership activity</a:t>
            </a:r>
            <a:r>
              <a:rPr lang="en-US" sz="4000" dirty="0"/>
              <a:t>’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1485FC-ABC5-15F9-018E-52F15A11CB2F}"/>
              </a:ext>
            </a:extLst>
          </p:cNvPr>
          <p:cNvSpPr txBox="1">
            <a:spLocks/>
          </p:cNvSpPr>
          <p:nvPr/>
        </p:nvSpPr>
        <p:spPr>
          <a:xfrm>
            <a:off x="1285241" y="4582814"/>
            <a:ext cx="7132335" cy="1312657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200000"/>
              </a:lnSpc>
              <a:spcBef>
                <a:spcPts val="667"/>
              </a:spcBef>
            </a:pPr>
            <a:r>
              <a:rPr lang="en-US" sz="4400" b="1" dirty="0">
                <a:solidFill>
                  <a:srgbClr val="E97132">
                    <a:lumMod val="75000"/>
                  </a:srgbClr>
                </a:solidFill>
                <a:latin typeface="Century Gothic" panose="020F0302020204030204"/>
              </a:rPr>
              <a:t>Gallup </a:t>
            </a:r>
            <a:r>
              <a:rPr lang="en-US" sz="3200" b="1" baseline="30000" dirty="0">
                <a:solidFill>
                  <a:srgbClr val="E97132">
                    <a:lumMod val="75000"/>
                  </a:srgbClr>
                </a:solidFill>
                <a:latin typeface="Century Gothic" panose="020F0302020204030204"/>
              </a:rPr>
              <a:t>(2024)</a:t>
            </a:r>
            <a:endParaRPr lang="en-US" sz="4400" b="1" baseline="30000" dirty="0">
              <a:solidFill>
                <a:srgbClr val="E97132">
                  <a:lumMod val="75000"/>
                </a:srgbClr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6224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64FD-28ED-EB18-2553-45128A2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53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How we lead 1-2-1s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D3F44-C19B-A751-E4F8-CB587D36D18F}"/>
              </a:ext>
            </a:extLst>
          </p:cNvPr>
          <p:cNvSpPr txBox="1"/>
          <p:nvPr/>
        </p:nvSpPr>
        <p:spPr>
          <a:xfrm>
            <a:off x="228599" y="1718035"/>
            <a:ext cx="3900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Typically we ask: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have you got 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are you stuck with?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do you need from me</a:t>
            </a:r>
            <a:r>
              <a:rPr lang="en-GB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D9B54-4A29-5644-6641-B78A71AC46D9}"/>
              </a:ext>
            </a:extLst>
          </p:cNvPr>
          <p:cNvSpPr txBox="1"/>
          <p:nvPr/>
        </p:nvSpPr>
        <p:spPr>
          <a:xfrm>
            <a:off x="4128654" y="1702646"/>
            <a:ext cx="795250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Questions we can now ask:</a:t>
            </a:r>
          </a:p>
          <a:p>
            <a:endParaRPr lang="en-GB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What was a great moment or achievement from the past week?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When you have a great day at work, what does it look like?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Is there a strength you have that you think is currently underused?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What development are you looking for?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Are there things you want to do more of?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Is there anything weighing on you that is making work harder right now?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What is one thing I could do differently as your leader?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5CCA10-02BC-D7F6-F40B-36CE23267E3C}"/>
              </a:ext>
            </a:extLst>
          </p:cNvPr>
          <p:cNvCxnSpPr>
            <a:cxnSpLocks/>
          </p:cNvCxnSpPr>
          <p:nvPr/>
        </p:nvCxnSpPr>
        <p:spPr>
          <a:xfrm>
            <a:off x="0" y="1404101"/>
            <a:ext cx="12192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5DE7A-5BB4-273B-8F3E-AA6C5B84E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EF6661-0108-CA7C-2F5A-D44F070C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75566A-1174-4FE9-B718-D34E9FDED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9B9518-7E99-961C-60D8-885472D05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64BBFF-611A-2AD4-5F15-F5CED968471D}"/>
              </a:ext>
            </a:extLst>
          </p:cNvPr>
          <p:cNvSpPr txBox="1">
            <a:spLocks/>
          </p:cNvSpPr>
          <p:nvPr/>
        </p:nvSpPr>
        <p:spPr>
          <a:xfrm>
            <a:off x="757705" y="1382350"/>
            <a:ext cx="11002506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8000" dirty="0"/>
            </a:br>
            <a:r>
              <a:rPr lang="en-US" sz="8000" dirty="0">
                <a:solidFill>
                  <a:schemeClr val="bg1">
                    <a:lumMod val="85000"/>
                  </a:schemeClr>
                </a:solidFill>
              </a:rPr>
              <a:t>At an Individual Level </a:t>
            </a:r>
            <a:r>
              <a:rPr lang="en-US" sz="8000" dirty="0"/>
              <a:t>At a Team Level</a:t>
            </a:r>
          </a:p>
        </p:txBody>
      </p:sp>
    </p:spTree>
    <p:extLst>
      <p:ext uri="{BB962C8B-B14F-4D97-AF65-F5344CB8AC3E}">
        <p14:creationId xmlns:p14="http://schemas.microsoft.com/office/powerpoint/2010/main" val="177513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12788-7C4E-11C0-4CF3-8850E016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CDAE6955-6916-5828-7C45-990B4685B624}"/>
              </a:ext>
            </a:extLst>
          </p:cNvPr>
          <p:cNvSpPr txBox="1"/>
          <p:nvPr/>
        </p:nvSpPr>
        <p:spPr>
          <a:xfrm>
            <a:off x="-14672" y="2735571"/>
            <a:ext cx="218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resisters, overly traditional values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BF2BCC-675E-0FB7-5D9F-D60B15F67646}"/>
              </a:ext>
            </a:extLst>
          </p:cNvPr>
          <p:cNvSpPr txBox="1"/>
          <p:nvPr/>
        </p:nvSpPr>
        <p:spPr>
          <a:xfrm>
            <a:off x="2094436" y="2735570"/>
            <a:ext cx="190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Rigid in work culture, don’t understand younger gens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8F36253-C864-E36D-6197-29E58C81C614}"/>
              </a:ext>
            </a:extLst>
          </p:cNvPr>
          <p:cNvSpPr txBox="1"/>
          <p:nvPr/>
        </p:nvSpPr>
        <p:spPr>
          <a:xfrm>
            <a:off x="4141881" y="271922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Overly independent, disengaged and cynical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1FA753F-3E5A-D99C-095E-DAD371AA0A06}"/>
              </a:ext>
            </a:extLst>
          </p:cNvPr>
          <p:cNvSpPr txBox="1"/>
          <p:nvPr/>
        </p:nvSpPr>
        <p:spPr>
          <a:xfrm>
            <a:off x="6246234" y="2719230"/>
            <a:ext cx="157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Entitled and lazy, with a lack of loyalty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23FA472-40E1-4B31-6DFF-D591E3259D95}"/>
              </a:ext>
            </a:extLst>
          </p:cNvPr>
          <p:cNvSpPr txBox="1"/>
          <p:nvPr/>
        </p:nvSpPr>
        <p:spPr>
          <a:xfrm>
            <a:off x="8016319" y="273699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attention, interpersonal skills lacking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6C0F060-2D5D-B48C-EED4-85A4735AF3F4}"/>
              </a:ext>
            </a:extLst>
          </p:cNvPr>
          <p:cNvSpPr txBox="1"/>
          <p:nvPr/>
        </p:nvSpPr>
        <p:spPr>
          <a:xfrm>
            <a:off x="9976197" y="2722982"/>
            <a:ext cx="2175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Digital over-reliance, lacking real world solutions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03AEA-7A32-703F-9B6C-D8CF604E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288237" y="219503"/>
            <a:ext cx="5792727" cy="2363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5AE2D-4F2C-8FA2-5FF0-969C529026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6099890" y="219502"/>
            <a:ext cx="5792734" cy="23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3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D73D9-075A-7912-5D2B-9C2BBE1D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8553995" cy="29672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Pop questions in the chat as we go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354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03D2BD-8072-E0EE-DAB3-B15CACAF4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457200"/>
            <a:ext cx="7315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6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7EAE7-5262-6592-C14C-AD382B80D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>
            <a:extLst>
              <a:ext uri="{FF2B5EF4-FFF2-40B4-BE49-F238E27FC236}">
                <a16:creationId xmlns:a16="http://schemas.microsoft.com/office/drawing/2014/main" id="{B1A5D7A2-99CC-C3A8-571F-74AE2F153099}"/>
              </a:ext>
            </a:extLst>
          </p:cNvPr>
          <p:cNvSpPr txBox="1"/>
          <p:nvPr/>
        </p:nvSpPr>
        <p:spPr>
          <a:xfrm>
            <a:off x="-14672" y="2735571"/>
            <a:ext cx="218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resisters, overly traditional values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90FB4CD-7963-81FF-879E-5A711A0F2A04}"/>
              </a:ext>
            </a:extLst>
          </p:cNvPr>
          <p:cNvSpPr txBox="1"/>
          <p:nvPr/>
        </p:nvSpPr>
        <p:spPr>
          <a:xfrm>
            <a:off x="2094436" y="2735570"/>
            <a:ext cx="190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Rigid in work culture, don’t understand younger gens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D4A4541-5CA4-2D63-642B-9860E8A69363}"/>
              </a:ext>
            </a:extLst>
          </p:cNvPr>
          <p:cNvSpPr txBox="1"/>
          <p:nvPr/>
        </p:nvSpPr>
        <p:spPr>
          <a:xfrm>
            <a:off x="4141881" y="271922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Overly independent, disengaged and cynical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628B48C-E1D6-21E0-1E2D-0C4968518E12}"/>
              </a:ext>
            </a:extLst>
          </p:cNvPr>
          <p:cNvSpPr txBox="1"/>
          <p:nvPr/>
        </p:nvSpPr>
        <p:spPr>
          <a:xfrm>
            <a:off x="6246234" y="2719230"/>
            <a:ext cx="157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Entitled and lazy, with a lack of loyalty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E0C18DA-C040-649B-2906-164E8807DD0D}"/>
              </a:ext>
            </a:extLst>
          </p:cNvPr>
          <p:cNvSpPr txBox="1"/>
          <p:nvPr/>
        </p:nvSpPr>
        <p:spPr>
          <a:xfrm>
            <a:off x="8016319" y="2736998"/>
            <a:ext cx="1959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Short attention, interpersonal skills lacking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8D709B3-9C4E-4663-DCFD-48144C5E52B2}"/>
              </a:ext>
            </a:extLst>
          </p:cNvPr>
          <p:cNvSpPr txBox="1"/>
          <p:nvPr/>
        </p:nvSpPr>
        <p:spPr>
          <a:xfrm>
            <a:off x="9976197" y="2722982"/>
            <a:ext cx="2175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Digital over-reliance, lacking real world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2E74C-83AA-EB49-7199-021F3F128A20}"/>
              </a:ext>
            </a:extLst>
          </p:cNvPr>
          <p:cNvSpPr txBox="1"/>
          <p:nvPr/>
        </p:nvSpPr>
        <p:spPr>
          <a:xfrm>
            <a:off x="192630" y="4470665"/>
            <a:ext cx="1722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steady presence during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71173-7000-E2BD-AA06-6926A22DD869}"/>
              </a:ext>
            </a:extLst>
          </p:cNvPr>
          <p:cNvSpPr txBox="1"/>
          <p:nvPr/>
        </p:nvSpPr>
        <p:spPr>
          <a:xfrm>
            <a:off x="1891756" y="4470665"/>
            <a:ext cx="2156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Loyal and deeply experienced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E28FA-43D9-E1D4-7D96-751DD0DABBFA}"/>
              </a:ext>
            </a:extLst>
          </p:cNvPr>
          <p:cNvSpPr txBox="1"/>
          <p:nvPr/>
        </p:nvSpPr>
        <p:spPr>
          <a:xfrm>
            <a:off x="4251777" y="4470665"/>
            <a:ext cx="1571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Resilient and self-sufficient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B52CF-B764-DD1F-520A-4157FFC43549}"/>
              </a:ext>
            </a:extLst>
          </p:cNvPr>
          <p:cNvSpPr txBox="1"/>
          <p:nvPr/>
        </p:nvSpPr>
        <p:spPr>
          <a:xfrm>
            <a:off x="5896566" y="4470665"/>
            <a:ext cx="211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Drive positive work culture 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23926C-C97C-4345-687D-5B3D1CDC942F}"/>
              </a:ext>
            </a:extLst>
          </p:cNvPr>
          <p:cNvSpPr txBox="1"/>
          <p:nvPr/>
        </p:nvSpPr>
        <p:spPr>
          <a:xfrm>
            <a:off x="7980126" y="4470665"/>
            <a:ext cx="2054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Quick learners and socially conscious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E2F963-4C18-F822-E83B-98665CE9D3D3}"/>
              </a:ext>
            </a:extLst>
          </p:cNvPr>
          <p:cNvSpPr txBox="1"/>
          <p:nvPr/>
        </p:nvSpPr>
        <p:spPr>
          <a:xfrm>
            <a:off x="10063688" y="4470665"/>
            <a:ext cx="188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A788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Redefining innovative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F790F-334E-0756-C8F4-09802660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288237" y="219503"/>
            <a:ext cx="5792727" cy="2363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1EDD1-B366-F4EF-D891-1C8D41AFF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6099890" y="219502"/>
            <a:ext cx="5792734" cy="23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2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D855A-BA79-03CD-5EAD-825108212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3416498" cy="51529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Three Quick Wins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317500" dist="2286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69C89D7D-C154-BD94-FD14-08F5BD3D5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293758"/>
              </p:ext>
            </p:extLst>
          </p:nvPr>
        </p:nvGraphicFramePr>
        <p:xfrm>
          <a:off x="5052438" y="619749"/>
          <a:ext cx="6823831" cy="5618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11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8DC21-CC73-9247-1AAC-29A45C67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EC90-A0BC-2D10-F318-A71C98CE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268"/>
            <a:ext cx="10515600" cy="1325563"/>
          </a:xfrm>
        </p:spPr>
        <p:txBody>
          <a:bodyPr/>
          <a:lstStyle/>
          <a:p>
            <a:r>
              <a:rPr lang="en-GB" b="1" dirty="0"/>
              <a:t>Aims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2BE589-F473-3D12-64EE-BD8140C9DA63}"/>
              </a:ext>
            </a:extLst>
          </p:cNvPr>
          <p:cNvSpPr/>
          <p:nvPr/>
        </p:nvSpPr>
        <p:spPr>
          <a:xfrm>
            <a:off x="1046135" y="2510725"/>
            <a:ext cx="3037668" cy="320814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Unpick some of the myths and stereotypes about generations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4359D3-98ED-D5A9-5415-58D99ECFC0DB}"/>
              </a:ext>
            </a:extLst>
          </p:cNvPr>
          <p:cNvSpPr/>
          <p:nvPr/>
        </p:nvSpPr>
        <p:spPr>
          <a:xfrm>
            <a:off x="4577166" y="2510725"/>
            <a:ext cx="3037668" cy="320814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Rebuild the generational picture informed by the evidence base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F61A9C-6CC1-9834-6414-8DB43C07CE14}"/>
              </a:ext>
            </a:extLst>
          </p:cNvPr>
          <p:cNvSpPr/>
          <p:nvPr/>
        </p:nvSpPr>
        <p:spPr>
          <a:xfrm>
            <a:off x="8108197" y="2510725"/>
            <a:ext cx="3037668" cy="320814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this means for you, your leadership, your team and your organisation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3DF2F5-01F1-2FE9-CD6A-C9630B7C4DC9}"/>
              </a:ext>
            </a:extLst>
          </p:cNvPr>
          <p:cNvCxnSpPr/>
          <p:nvPr/>
        </p:nvCxnSpPr>
        <p:spPr>
          <a:xfrm>
            <a:off x="-635431" y="1549831"/>
            <a:ext cx="148628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234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12D94D-1ED1-B137-FD2F-DD9D321C5165}"/>
              </a:ext>
            </a:extLst>
          </p:cNvPr>
          <p:cNvSpPr txBox="1"/>
          <p:nvPr/>
        </p:nvSpPr>
        <p:spPr>
          <a:xfrm>
            <a:off x="1774311" y="551694"/>
            <a:ext cx="9863508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200"/>
              </a:spcAft>
            </a:pPr>
            <a:r>
              <a:rPr lang="en-GB" sz="2400" dirty="0"/>
              <a:t>Generational differences have always existed</a:t>
            </a:r>
          </a:p>
          <a:p>
            <a:pPr>
              <a:spcAft>
                <a:spcPts val="4200"/>
              </a:spcAft>
            </a:pPr>
            <a:r>
              <a:rPr lang="en-GB" sz="2400" dirty="0"/>
              <a:t>Generations are characterised by age and environment (rather than being a personality type)</a:t>
            </a:r>
          </a:p>
          <a:p>
            <a:pPr>
              <a:spcAft>
                <a:spcPts val="4200"/>
              </a:spcAft>
            </a:pPr>
            <a:r>
              <a:rPr lang="en-GB" sz="2400" dirty="0"/>
              <a:t>Each generation brings strengths</a:t>
            </a:r>
          </a:p>
          <a:p>
            <a:pPr>
              <a:spcAft>
                <a:spcPts val="4200"/>
              </a:spcAft>
            </a:pPr>
            <a:r>
              <a:rPr lang="en-GB" sz="2400" dirty="0"/>
              <a:t>Each generation has needs to be met to thrive at work</a:t>
            </a:r>
          </a:p>
          <a:p>
            <a:pPr>
              <a:spcAft>
                <a:spcPts val="1800"/>
              </a:spcAft>
            </a:pPr>
            <a:r>
              <a:rPr lang="en-GB" sz="2400" dirty="0"/>
              <a:t>The key for leaders is to: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Know your team as individuals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Focus on leveraging strengths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Support others to navigate generational differences</a:t>
            </a:r>
          </a:p>
          <a:p>
            <a:pPr marL="742950" lvl="1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9" name="Graphic 8" descr="Connections with solid fill">
            <a:extLst>
              <a:ext uri="{FF2B5EF4-FFF2-40B4-BE49-F238E27FC236}">
                <a16:creationId xmlns:a16="http://schemas.microsoft.com/office/drawing/2014/main" id="{6BDEFAD5-7943-0996-2B4F-A62214753D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4181" y="4320006"/>
            <a:ext cx="900000" cy="900000"/>
          </a:xfrm>
          <a:prstGeom prst="rect">
            <a:avLst/>
          </a:prstGeom>
        </p:spPr>
      </p:pic>
      <p:pic>
        <p:nvPicPr>
          <p:cNvPr id="11" name="Graphic 10" descr="Chat with solid fill">
            <a:extLst>
              <a:ext uri="{FF2B5EF4-FFF2-40B4-BE49-F238E27FC236}">
                <a16:creationId xmlns:a16="http://schemas.microsoft.com/office/drawing/2014/main" id="{D3A19A4D-BE31-F7D4-14A4-07E7509C6C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181" y="3420006"/>
            <a:ext cx="900000" cy="900000"/>
          </a:xfrm>
          <a:prstGeom prst="rect">
            <a:avLst/>
          </a:prstGeom>
        </p:spPr>
      </p:pic>
      <p:pic>
        <p:nvPicPr>
          <p:cNvPr id="15" name="Graphic 14" descr="Body builder with solid fill">
            <a:extLst>
              <a:ext uri="{FF2B5EF4-FFF2-40B4-BE49-F238E27FC236}">
                <a16:creationId xmlns:a16="http://schemas.microsoft.com/office/drawing/2014/main" id="{B650A264-0092-DE6E-9367-17543D0CE9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181" y="2406558"/>
            <a:ext cx="900000" cy="900000"/>
          </a:xfrm>
          <a:prstGeom prst="rect">
            <a:avLst/>
          </a:prstGeom>
        </p:spPr>
      </p:pic>
      <p:pic>
        <p:nvPicPr>
          <p:cNvPr id="17" name="Graphic 16" descr="Stopwatch 66% with solid fill">
            <a:extLst>
              <a:ext uri="{FF2B5EF4-FFF2-40B4-BE49-F238E27FC236}">
                <a16:creationId xmlns:a16="http://schemas.microsoft.com/office/drawing/2014/main" id="{7D4EAC7E-808F-E2AC-6A40-D75DC782F6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309" y="1442494"/>
            <a:ext cx="900000" cy="900000"/>
          </a:xfrm>
          <a:prstGeom prst="rect">
            <a:avLst/>
          </a:prstGeom>
        </p:spPr>
      </p:pic>
      <p:pic>
        <p:nvPicPr>
          <p:cNvPr id="19" name="Graphic 18" descr="Neanderthal Female with solid fill">
            <a:extLst>
              <a:ext uri="{FF2B5EF4-FFF2-40B4-BE49-F238E27FC236}">
                <a16:creationId xmlns:a16="http://schemas.microsoft.com/office/drawing/2014/main" id="{96E04D65-6A01-1654-5BEE-089C77C065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181" y="36350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61387-BD83-AE17-FBBB-5A247FCA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1A02C6-CDB3-915E-2EDE-E9FD4AC0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0D1F24-2BE2-770C-7272-131DF4470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sX0" fmla="*/ 0 w 5649003"/>
              <a:gd name="csY0" fmla="*/ 5325836 h 10651671"/>
              <a:gd name="csX1" fmla="*/ 2824502 w 5649003"/>
              <a:gd name="csY1" fmla="*/ 0 h 10651671"/>
              <a:gd name="csX2" fmla="*/ 5649004 w 5649003"/>
              <a:gd name="csY2" fmla="*/ 5325836 h 10651671"/>
              <a:gd name="csX3" fmla="*/ 2824502 w 5649003"/>
              <a:gd name="csY3" fmla="*/ 10651672 h 10651671"/>
              <a:gd name="csX4" fmla="*/ 0 w 5649003"/>
              <a:gd name="csY4" fmla="*/ 5325836 h 106516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38C30-735D-93AC-E436-02EE7D4D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08" y="1876410"/>
            <a:ext cx="9158312" cy="207665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has resonated?</a:t>
            </a:r>
            <a:b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</a:t>
            </a:r>
            <a:r>
              <a:rPr lang="en-US" sz="5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One Thing 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you’ll do off the back of today’s session?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91936F4D-34B4-942C-715D-264CA1CFF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0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DB8EFB-BD48-B3DD-904A-7C6092B28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12" y="2078339"/>
            <a:ext cx="3150096" cy="1663162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D394B62-CD79-B8C3-89B5-F0DCD5C72143}"/>
              </a:ext>
            </a:extLst>
          </p:cNvPr>
          <p:cNvSpPr/>
          <p:nvPr/>
        </p:nvSpPr>
        <p:spPr>
          <a:xfrm rot="10800000">
            <a:off x="0" y="6795"/>
            <a:ext cx="6546096" cy="2765267"/>
          </a:xfrm>
          <a:prstGeom prst="triangle">
            <a:avLst>
              <a:gd name="adj" fmla="val 10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10C67-AD64-135D-75D5-7C6CEA3F7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986"/>
            <a:ext cx="37939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Why Generations?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F71B350-3B08-63E1-E586-A0F67E4A0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293" y="630831"/>
            <a:ext cx="6096313" cy="110323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3BDE553-9772-222C-84F0-C706057E0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3" y="3953876"/>
            <a:ext cx="5931205" cy="12002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40228CF-1795-6D81-D6B0-DAFDE812EC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325"/>
          <a:stretch>
            <a:fillRect/>
          </a:stretch>
        </p:blipFill>
        <p:spPr>
          <a:xfrm>
            <a:off x="5781732" y="3315879"/>
            <a:ext cx="6077262" cy="708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B1F80-65D6-041A-657C-2E867DAD3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961" y="1999641"/>
            <a:ext cx="6807688" cy="97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61F7B-B380-C714-8B37-0DF00CD2F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124" y="5585075"/>
            <a:ext cx="6160819" cy="802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C1731-E4D7-66D4-2785-87E2801C4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330" y="4394326"/>
            <a:ext cx="5343319" cy="206218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546C83-D409-9BA4-BDC5-7CE89DDD5097}"/>
              </a:ext>
            </a:extLst>
          </p:cNvPr>
          <p:cNvCxnSpPr>
            <a:cxnSpLocks/>
          </p:cNvCxnSpPr>
          <p:nvPr/>
        </p:nvCxnSpPr>
        <p:spPr>
          <a:xfrm flipV="1">
            <a:off x="-401782" y="-124691"/>
            <a:ext cx="7301346" cy="3096859"/>
          </a:xfrm>
          <a:prstGeom prst="line">
            <a:avLst/>
          </a:prstGeom>
          <a:ln w="57150">
            <a:solidFill>
              <a:srgbClr val="0016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5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C190F-9CBC-5B1C-3DDA-F41B4F63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3FE811-0C5F-B0D1-2412-57FE6931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12" y="2078339"/>
            <a:ext cx="3150096" cy="1663162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3CEED0C-35DA-532B-5EE6-5C21B58C8F49}"/>
              </a:ext>
            </a:extLst>
          </p:cNvPr>
          <p:cNvSpPr/>
          <p:nvPr/>
        </p:nvSpPr>
        <p:spPr>
          <a:xfrm rot="10800000">
            <a:off x="0" y="6795"/>
            <a:ext cx="6546096" cy="2765267"/>
          </a:xfrm>
          <a:prstGeom prst="triangle">
            <a:avLst>
              <a:gd name="adj" fmla="val 10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B158B-E3F4-9CDC-C227-D6F0D402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986"/>
            <a:ext cx="37939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Why Generations?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DDAD358-78C4-81D3-8607-C7712BB1A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293" y="630831"/>
            <a:ext cx="6096313" cy="110323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28BD3B8-5294-04DD-CB2C-042AE3A6F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3" y="3953876"/>
            <a:ext cx="5931205" cy="12002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0FE5707-B165-5062-1354-86E084500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732" y="3251551"/>
            <a:ext cx="6077262" cy="772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E4980-BDEF-733A-057A-F094C063B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961" y="1999641"/>
            <a:ext cx="6807688" cy="97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282B5D-20B6-63CA-0536-47D944C3C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124" y="5585075"/>
            <a:ext cx="6160819" cy="8027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2D573F-4011-2385-DA78-5B3AF7E8A586}"/>
              </a:ext>
            </a:extLst>
          </p:cNvPr>
          <p:cNvCxnSpPr>
            <a:cxnSpLocks/>
          </p:cNvCxnSpPr>
          <p:nvPr/>
        </p:nvCxnSpPr>
        <p:spPr>
          <a:xfrm flipV="1">
            <a:off x="-401782" y="-124691"/>
            <a:ext cx="7301346" cy="3096859"/>
          </a:xfrm>
          <a:prstGeom prst="line">
            <a:avLst/>
          </a:prstGeom>
          <a:ln w="57150">
            <a:solidFill>
              <a:srgbClr val="0016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3808CF9-304A-6B8E-6A97-CB454D184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330" y="4394326"/>
            <a:ext cx="5343319" cy="2062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CFC037-B2CF-4715-DB7A-A4BD33108B78}"/>
              </a:ext>
            </a:extLst>
          </p:cNvPr>
          <p:cNvSpPr/>
          <p:nvPr/>
        </p:nvSpPr>
        <p:spPr>
          <a:xfrm>
            <a:off x="0" y="0"/>
            <a:ext cx="12192000" cy="6851206"/>
          </a:xfrm>
          <a:prstGeom prst="rect">
            <a:avLst/>
          </a:prstGeom>
          <a:solidFill>
            <a:srgbClr val="7F7F7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45ABD8-450C-5653-C36A-2E889F8342C5}"/>
              </a:ext>
            </a:extLst>
          </p:cNvPr>
          <p:cNvSpPr/>
          <p:nvPr/>
        </p:nvSpPr>
        <p:spPr>
          <a:xfrm>
            <a:off x="-123825" y="2548322"/>
            <a:ext cx="12411075" cy="1846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5978C-2184-661F-AD96-796F88586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2401" b="-1"/>
          <a:stretch>
            <a:fillRect/>
          </a:stretch>
        </p:blipFill>
        <p:spPr>
          <a:xfrm>
            <a:off x="2219698" y="3534375"/>
            <a:ext cx="8072954" cy="496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C2C20C-E28B-8C50-2D54-81A3B1D5B7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078" t="8316" b="44085"/>
          <a:stretch>
            <a:fillRect/>
          </a:stretch>
        </p:blipFill>
        <p:spPr>
          <a:xfrm>
            <a:off x="4281465" y="3063958"/>
            <a:ext cx="3949419" cy="4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A753-85E9-9A26-EE1E-0B298EE13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28C45-7F5A-20DB-BF69-DECC76544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12" y="2078339"/>
            <a:ext cx="3150096" cy="1663162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0DBBA97-52CB-074B-3CC6-EB427FAD8402}"/>
              </a:ext>
            </a:extLst>
          </p:cNvPr>
          <p:cNvSpPr/>
          <p:nvPr/>
        </p:nvSpPr>
        <p:spPr>
          <a:xfrm rot="10800000">
            <a:off x="0" y="6795"/>
            <a:ext cx="6546096" cy="2765267"/>
          </a:xfrm>
          <a:prstGeom prst="triangle">
            <a:avLst>
              <a:gd name="adj" fmla="val 10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31991-1716-C345-7E8A-398D86FB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986"/>
            <a:ext cx="37939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Why Generations?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96DC15A-AD30-3EE7-E337-0EAC45CC3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293" y="630831"/>
            <a:ext cx="6096313" cy="110323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681E78E-18AE-CF4B-C6D0-846D7162D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3" y="3953876"/>
            <a:ext cx="5931205" cy="12002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37B7B53-E0D9-2167-E3AE-2234760CF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732" y="3251551"/>
            <a:ext cx="6077262" cy="772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CE669-F269-53A5-2D8F-D956915F4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961" y="1999641"/>
            <a:ext cx="6807688" cy="972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24BD10-9B0E-CAAB-C4DD-BB2D9E1B5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124" y="5585075"/>
            <a:ext cx="6160819" cy="8027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628E82-1794-D17A-81F9-54EB281E4A12}"/>
              </a:ext>
            </a:extLst>
          </p:cNvPr>
          <p:cNvCxnSpPr>
            <a:cxnSpLocks/>
          </p:cNvCxnSpPr>
          <p:nvPr/>
        </p:nvCxnSpPr>
        <p:spPr>
          <a:xfrm flipV="1">
            <a:off x="-401782" y="-124691"/>
            <a:ext cx="7301346" cy="3096000"/>
          </a:xfrm>
          <a:prstGeom prst="line">
            <a:avLst/>
          </a:prstGeom>
          <a:ln w="57150">
            <a:solidFill>
              <a:srgbClr val="0016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F078453-ABB1-57C0-10D4-70F018EF3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3330" y="4394326"/>
            <a:ext cx="5343319" cy="2062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1DD197-DDF2-807A-3584-E3B22BF7B75A}"/>
              </a:ext>
            </a:extLst>
          </p:cNvPr>
          <p:cNvSpPr/>
          <p:nvPr/>
        </p:nvSpPr>
        <p:spPr>
          <a:xfrm>
            <a:off x="0" y="0"/>
            <a:ext cx="12192000" cy="6851206"/>
          </a:xfrm>
          <a:prstGeom prst="rect">
            <a:avLst/>
          </a:prstGeom>
          <a:solidFill>
            <a:srgbClr val="7F7F7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34281-7F26-3845-8C86-99360CF8BA26}"/>
              </a:ext>
            </a:extLst>
          </p:cNvPr>
          <p:cNvSpPr/>
          <p:nvPr/>
        </p:nvSpPr>
        <p:spPr>
          <a:xfrm>
            <a:off x="-95250" y="2548322"/>
            <a:ext cx="12420600" cy="1846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B96BE9-19DF-E785-21F8-97FEBABADFD1}"/>
              </a:ext>
            </a:extLst>
          </p:cNvPr>
          <p:cNvSpPr txBox="1"/>
          <p:nvPr/>
        </p:nvSpPr>
        <p:spPr>
          <a:xfrm>
            <a:off x="363255" y="2972168"/>
            <a:ext cx="11540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On a scale of </a:t>
            </a:r>
            <a:r>
              <a:rPr lang="en-GB" sz="2800" b="1" dirty="0"/>
              <a:t>1-10</a:t>
            </a:r>
            <a:r>
              <a:rPr lang="en-GB" sz="2800" dirty="0"/>
              <a:t> where would you rate your current knowledge of generational differences?</a:t>
            </a:r>
          </a:p>
        </p:txBody>
      </p:sp>
    </p:spTree>
    <p:extLst>
      <p:ext uri="{BB962C8B-B14F-4D97-AF65-F5344CB8AC3E}">
        <p14:creationId xmlns:p14="http://schemas.microsoft.com/office/powerpoint/2010/main" val="131104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F4B312BC-2907-4805-1EE1-F3C5F9AF35FC}"/>
              </a:ext>
            </a:extLst>
          </p:cNvPr>
          <p:cNvSpPr txBox="1"/>
          <p:nvPr/>
        </p:nvSpPr>
        <p:spPr>
          <a:xfrm>
            <a:off x="677913" y="2275121"/>
            <a:ext cx="3333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Which generation are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CAF4D-3A34-8EF1-327D-CB28A416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99" y="615375"/>
            <a:ext cx="6895431" cy="56272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06099-7B37-70E2-F6F4-C96D8A1FD286}"/>
              </a:ext>
            </a:extLst>
          </p:cNvPr>
          <p:cNvSpPr/>
          <p:nvPr/>
        </p:nvSpPr>
        <p:spPr>
          <a:xfrm>
            <a:off x="4632587" y="408213"/>
            <a:ext cx="7271657" cy="6041571"/>
          </a:xfrm>
          <a:prstGeom prst="roundRect">
            <a:avLst>
              <a:gd name="adj" fmla="val 11913"/>
            </a:avLst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78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F3AE6-FA88-F74A-DF76-AD243B08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B752C-01EA-311F-54D2-0679D92B7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699" y="615375"/>
            <a:ext cx="6895431" cy="5627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1C2DC-F7BA-F26E-6D22-D8F496EE8343}"/>
              </a:ext>
            </a:extLst>
          </p:cNvPr>
          <p:cNvSpPr txBox="1"/>
          <p:nvPr/>
        </p:nvSpPr>
        <p:spPr>
          <a:xfrm>
            <a:off x="563981" y="1843948"/>
            <a:ext cx="37923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What marks the end of one generation and the start of the next?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19637448-3900-91FB-AFD0-94E87E22884C}"/>
              </a:ext>
            </a:extLst>
          </p:cNvPr>
          <p:cNvSpPr/>
          <p:nvPr/>
        </p:nvSpPr>
        <p:spPr>
          <a:xfrm>
            <a:off x="4632587" y="408213"/>
            <a:ext cx="7271657" cy="6041571"/>
          </a:xfrm>
          <a:prstGeom prst="roundRect">
            <a:avLst>
              <a:gd name="adj" fmla="val 11913"/>
            </a:avLst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8211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17327</TotalTime>
  <Words>1207</Words>
  <Application>Microsoft Office PowerPoint</Application>
  <PresentationFormat>Widescreen</PresentationFormat>
  <Paragraphs>230</Paragraphs>
  <Slides>45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Aptos</vt:lpstr>
      <vt:lpstr>Arial</vt:lpstr>
      <vt:lpstr>Calibri</vt:lpstr>
      <vt:lpstr>Century Gothic</vt:lpstr>
      <vt:lpstr>Edwardian Script ITC</vt:lpstr>
      <vt:lpstr>Quire Sans</vt:lpstr>
      <vt:lpstr>Tenorite</vt:lpstr>
      <vt:lpstr>Times New Roman</vt:lpstr>
      <vt:lpstr>Office Theme</vt:lpstr>
      <vt:lpstr>5_Office Theme</vt:lpstr>
      <vt:lpstr>4_Office Theme</vt:lpstr>
      <vt:lpstr>2_Office Theme</vt:lpstr>
      <vt:lpstr>Generational Differences Masterclass</vt:lpstr>
      <vt:lpstr>PowerPoint Presentation</vt:lpstr>
      <vt:lpstr>PowerPoint Presentation</vt:lpstr>
      <vt:lpstr>Pop questions in the chat as we go</vt:lpstr>
      <vt:lpstr>Why Generations?</vt:lpstr>
      <vt:lpstr>Why Generations?</vt:lpstr>
      <vt:lpstr>Why Generations?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did you score?</vt:lpstr>
      <vt:lpstr>What are your biggest generational challenges?</vt:lpstr>
      <vt:lpstr>PowerPoint Presentation</vt:lpstr>
      <vt:lpstr>PowerPoint Presentation</vt:lpstr>
      <vt:lpstr>PowerPoint Presentation</vt:lpstr>
      <vt:lpstr>“I see no hope for the future of our people if they are dependent on frivolous youth of today, for certainly all youth are reckless beyond words... When I was young, we were taught to be discreet and respectful of elders, but the present youth are exceedingly disrespectful and impatient…”</vt:lpstr>
      <vt:lpstr>PowerPoint Presentation</vt:lpstr>
      <vt:lpstr>PowerPoint Presentation</vt:lpstr>
      <vt:lpstr>Men of age object too much, consult too long, adventure too little, repent too soon, and seldom drive business home…</vt:lpstr>
      <vt:lpstr>PowerPoint Presentation</vt:lpstr>
      <vt:lpstr>PowerPoint Presentation</vt:lpstr>
      <vt:lpstr>The Real Leadership Challenge</vt:lpstr>
      <vt:lpstr>First we have to zoom out</vt:lpstr>
      <vt:lpstr>PowerPoint Presentation</vt:lpstr>
      <vt:lpstr>The Golden Principles</vt:lpstr>
      <vt:lpstr>But there are differences in how these principles show up</vt:lpstr>
      <vt:lpstr>PowerPoint Presentation</vt:lpstr>
      <vt:lpstr>PowerPoint Presentation</vt:lpstr>
      <vt:lpstr>Given what we now know, the best question to ask is: where is this person in their career and life and, given this, how can I support them to bring their best to work?</vt:lpstr>
      <vt:lpstr>‘Having one meaningful conversation per week with each team member develops high-performance relationships more than any other leadership activity’</vt:lpstr>
      <vt:lpstr>How we lead 1-2-1s</vt:lpstr>
      <vt:lpstr>PowerPoint Presentation</vt:lpstr>
      <vt:lpstr>PowerPoint Presentation</vt:lpstr>
      <vt:lpstr>PowerPoint Presentation</vt:lpstr>
      <vt:lpstr>PowerPoint Presentation</vt:lpstr>
      <vt:lpstr>Three Quick Wins</vt:lpstr>
      <vt:lpstr>Aims</vt:lpstr>
      <vt:lpstr>PowerPoint Presentation</vt:lpstr>
      <vt:lpstr>What has resonated?   What’s One Thing you’ll do off the back of today’s session?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Carys Ward</dc:creator>
  <cp:lastModifiedBy>Carys Ward</cp:lastModifiedBy>
  <cp:revision>4</cp:revision>
  <dcterms:created xsi:type="dcterms:W3CDTF">2026-05-25T06:22:27Z</dcterms:created>
  <dcterms:modified xsi:type="dcterms:W3CDTF">2026-06-08T09:49:04Z</dcterms:modified>
</cp:coreProperties>
</file>